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Lst>
  <p:notesMasterIdLst>
    <p:notesMasterId r:id="rId39"/>
  </p:notesMasterIdLst>
  <p:sldIdLst>
    <p:sldId id="256" r:id="rId2"/>
    <p:sldId id="270" r:id="rId3"/>
    <p:sldId id="257" r:id="rId4"/>
    <p:sldId id="336" r:id="rId5"/>
    <p:sldId id="357" r:id="rId6"/>
    <p:sldId id="358" r:id="rId7"/>
    <p:sldId id="394" r:id="rId8"/>
    <p:sldId id="375" r:id="rId9"/>
    <p:sldId id="339" r:id="rId10"/>
    <p:sldId id="360" r:id="rId11"/>
    <p:sldId id="271" r:id="rId12"/>
    <p:sldId id="342" r:id="rId13"/>
    <p:sldId id="276" r:id="rId14"/>
    <p:sldId id="277" r:id="rId15"/>
    <p:sldId id="274" r:id="rId16"/>
    <p:sldId id="272" r:id="rId17"/>
    <p:sldId id="284" r:id="rId18"/>
    <p:sldId id="346" r:id="rId19"/>
    <p:sldId id="278" r:id="rId20"/>
    <p:sldId id="395" r:id="rId21"/>
    <p:sldId id="281" r:id="rId22"/>
    <p:sldId id="369" r:id="rId23"/>
    <p:sldId id="371" r:id="rId24"/>
    <p:sldId id="350" r:id="rId25"/>
    <p:sldId id="351" r:id="rId26"/>
    <p:sldId id="352" r:id="rId27"/>
    <p:sldId id="396" r:id="rId28"/>
    <p:sldId id="376" r:id="rId29"/>
    <p:sldId id="377" r:id="rId30"/>
    <p:sldId id="407" r:id="rId31"/>
    <p:sldId id="283" r:id="rId32"/>
    <p:sldId id="406" r:id="rId33"/>
    <p:sldId id="372" r:id="rId34"/>
    <p:sldId id="353" r:id="rId35"/>
    <p:sldId id="349" r:id="rId36"/>
    <p:sldId id="366" r:id="rId37"/>
    <p:sldId id="393" r:id="rId38"/>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等深淺樣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中等深淺樣式 2 - 輔色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D7AC3CCA-C797-4891-BE02-D94E43425B78}" styleName="中等深淺樣式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69CF1AB2-1976-4502-BF36-3FF5EA218861}" styleName="中等深淺樣式 4 - 輔色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8A107856-5554-42FB-B03E-39F5DBC370BA}" styleName="中等深淺樣式 4 - 輔色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72833802-FEF1-4C79-8D5D-14CF1EAF98D9}" styleName="淺色樣式 2 - 輔色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808" autoAdjust="0"/>
    <p:restoredTop sz="74925" autoAdjust="0"/>
  </p:normalViewPr>
  <p:slideViewPr>
    <p:cSldViewPr>
      <p:cViewPr varScale="1">
        <p:scale>
          <a:sx n="60" d="100"/>
          <a:sy n="60" d="100"/>
        </p:scale>
        <p:origin x="102" y="624"/>
      </p:cViewPr>
      <p:guideLst>
        <p:guide orient="horz" pos="2160"/>
        <p:guide pos="3840"/>
      </p:guideLst>
    </p:cSldViewPr>
  </p:slideViewPr>
  <p:outlineViewPr>
    <p:cViewPr>
      <p:scale>
        <a:sx n="33" d="100"/>
        <a:sy n="33" d="100"/>
      </p:scale>
      <p:origin x="0" y="0"/>
    </p:cViewPr>
  </p:outlineViewPr>
  <p:notesTextViewPr>
    <p:cViewPr>
      <p:scale>
        <a:sx n="3" d="2"/>
        <a:sy n="3" d="2"/>
      </p:scale>
      <p:origin x="0" y="0"/>
    </p:cViewPr>
  </p:notesTextViewPr>
  <p:notesViewPr>
    <p:cSldViewPr>
      <p:cViewPr varScale="1">
        <p:scale>
          <a:sx n="85" d="100"/>
          <a:sy n="85" d="100"/>
        </p:scale>
        <p:origin x="3804" y="7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02E4013-CB77-4D07-979B-3A2C10F1DF3A}" type="datetimeFigureOut">
              <a:rPr lang="zh-TW" altLang="en-US" smtClean="0"/>
              <a:t>2022/4/6</a:t>
            </a:fld>
            <a:endParaRPr lang="zh-TW" altLang="en-US"/>
          </a:p>
        </p:txBody>
      </p:sp>
      <p:sp>
        <p:nvSpPr>
          <p:cNvPr id="4" name="投影片圖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1C9100A-1998-4FFB-BF5D-E6DE785830CC}" type="slidenum">
              <a:rPr lang="zh-TW" altLang="en-US" smtClean="0"/>
              <a:t>‹#›</a:t>
            </a:fld>
            <a:endParaRPr lang="zh-TW" altLang="en-US"/>
          </a:p>
        </p:txBody>
      </p:sp>
    </p:spTree>
    <p:extLst>
      <p:ext uri="{BB962C8B-B14F-4D97-AF65-F5344CB8AC3E}">
        <p14:creationId xmlns:p14="http://schemas.microsoft.com/office/powerpoint/2010/main" val="17212959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en-US"/>
              <a:t>各位委員好，我是呂正修老師實驗室的學生鄭和軒，今天要報的論文題目是基於</a:t>
            </a:r>
            <a:r>
              <a:rPr kumimoji="1" lang="en-US" altLang="zh-TW"/>
              <a:t>Wi-Fi</a:t>
            </a:r>
            <a:r>
              <a:rPr kumimoji="1" lang="zh-CN" altLang="en-US"/>
              <a:t>及行人估計並應用機器學習進行兩階段的人員室內定位系統</a:t>
            </a:r>
            <a:endParaRPr kumimoji="1" lang="zh-TW" altLang="en-US"/>
          </a:p>
        </p:txBody>
      </p:sp>
      <p:sp>
        <p:nvSpPr>
          <p:cNvPr id="4" name="投影片編號版面配置區 3"/>
          <p:cNvSpPr>
            <a:spLocks noGrp="1"/>
          </p:cNvSpPr>
          <p:nvPr>
            <p:ph type="sldNum" sz="quarter" idx="5"/>
          </p:nvPr>
        </p:nvSpPr>
        <p:spPr/>
        <p:txBody>
          <a:bodyPr/>
          <a:lstStyle/>
          <a:p>
            <a:fld id="{41C9100A-1998-4FFB-BF5D-E6DE785830CC}" type="slidenum">
              <a:rPr lang="zh-TW" altLang="en-US" smtClean="0"/>
              <a:t>1</a:t>
            </a:fld>
            <a:endParaRPr lang="zh-TW" altLang="en-US"/>
          </a:p>
        </p:txBody>
      </p:sp>
    </p:spTree>
    <p:extLst>
      <p:ext uri="{BB962C8B-B14F-4D97-AF65-F5344CB8AC3E}">
        <p14:creationId xmlns:p14="http://schemas.microsoft.com/office/powerpoint/2010/main" val="35481638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我的方法主要是透過手機收到附近的</a:t>
            </a:r>
            <a:r>
              <a:rPr lang="en-US" altLang="zh-TW" dirty="0" err="1"/>
              <a:t>wifi</a:t>
            </a:r>
            <a:r>
              <a:rPr lang="zh-TW" altLang="en-US" dirty="0"/>
              <a:t>強度訊號傳給系統後端，同時擷取監視器影像，並辨識人的腳點位置，轉換為平面座標後，匹配兩者再回傳座標至用戶端。</a:t>
            </a:r>
          </a:p>
        </p:txBody>
      </p:sp>
      <p:sp>
        <p:nvSpPr>
          <p:cNvPr id="4" name="投影片編號版面配置區 3"/>
          <p:cNvSpPr>
            <a:spLocks noGrp="1"/>
          </p:cNvSpPr>
          <p:nvPr>
            <p:ph type="sldNum" sz="quarter" idx="5"/>
          </p:nvPr>
        </p:nvSpPr>
        <p:spPr/>
        <p:txBody>
          <a:bodyPr/>
          <a:lstStyle/>
          <a:p>
            <a:fld id="{41C9100A-1998-4FFB-BF5D-E6DE785830CC}" type="slidenum">
              <a:rPr lang="zh-TW" altLang="en-US" smtClean="0"/>
              <a:t>10</a:t>
            </a:fld>
            <a:endParaRPr lang="zh-TW" altLang="en-US"/>
          </a:p>
        </p:txBody>
      </p:sp>
    </p:spTree>
    <p:extLst>
      <p:ext uri="{BB962C8B-B14F-4D97-AF65-F5344CB8AC3E}">
        <p14:creationId xmlns:p14="http://schemas.microsoft.com/office/powerpoint/2010/main" val="14395104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en-US"/>
              <a:t>接著在</a:t>
            </a:r>
            <a:r>
              <a:rPr kumimoji="1" lang="en-US" altLang="zh-TW"/>
              <a:t>Related Work</a:t>
            </a:r>
            <a:r>
              <a:rPr kumimoji="1" lang="zh-CN" altLang="en-US"/>
              <a:t>的部分我們會講述室內定位及行人位置估計的相關技術</a:t>
            </a:r>
            <a:endParaRPr kumimoji="1" lang="zh-TW" altLang="en-US"/>
          </a:p>
        </p:txBody>
      </p:sp>
      <p:sp>
        <p:nvSpPr>
          <p:cNvPr id="4" name="投影片編號版面配置區 3"/>
          <p:cNvSpPr>
            <a:spLocks noGrp="1"/>
          </p:cNvSpPr>
          <p:nvPr>
            <p:ph type="sldNum" sz="quarter" idx="5"/>
          </p:nvPr>
        </p:nvSpPr>
        <p:spPr/>
        <p:txBody>
          <a:bodyPr/>
          <a:lstStyle/>
          <a:p>
            <a:fld id="{41C9100A-1998-4FFB-BF5D-E6DE785830CC}" type="slidenum">
              <a:rPr lang="zh-TW" altLang="en-US" smtClean="0"/>
              <a:t>11</a:t>
            </a:fld>
            <a:endParaRPr lang="zh-TW" altLang="en-US"/>
          </a:p>
        </p:txBody>
      </p:sp>
    </p:spTree>
    <p:extLst>
      <p:ext uri="{BB962C8B-B14F-4D97-AF65-F5344CB8AC3E}">
        <p14:creationId xmlns:p14="http://schemas.microsoft.com/office/powerpoint/2010/main" val="34189130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en-US"/>
              <a:t>接著我們介紹三種行人估計方法，</a:t>
            </a:r>
            <a:endParaRPr kumimoji="1" lang="en-US" altLang="zh-TW"/>
          </a:p>
          <a:p>
            <a:r>
              <a:rPr kumimoji="1" lang="zh-TW" altLang="en-US"/>
              <a:t>背景減法是傳統的行人檢測方法，他是基於高斯混合模型，對影像的背景建立一個會實時變化的</a:t>
            </a:r>
            <a:r>
              <a:rPr lang="zh-TW" altLang="zh-TW" sz="1200" kern="1200">
                <a:solidFill>
                  <a:schemeClr val="tx1"/>
                </a:solidFill>
                <a:effectLst/>
                <a:latin typeface="+mn-lt"/>
                <a:ea typeface="+mn-ea"/>
                <a:cs typeface="+mn-cs"/>
              </a:rPr>
              <a:t>背景模型</a:t>
            </a:r>
            <a:r>
              <a:rPr lang="zh-TW" altLang="en-US" sz="1200" kern="1200">
                <a:solidFill>
                  <a:schemeClr val="tx1"/>
                </a:solidFill>
                <a:effectLst/>
                <a:latin typeface="+mn-lt"/>
                <a:ea typeface="+mn-ea"/>
                <a:cs typeface="+mn-cs"/>
              </a:rPr>
              <a:t>，並將當前的</a:t>
            </a:r>
            <a:r>
              <a:rPr lang="en-US" altLang="zh-TW" sz="1200" kern="1200">
                <a:solidFill>
                  <a:schemeClr val="tx1"/>
                </a:solidFill>
                <a:effectLst/>
                <a:latin typeface="+mn-lt"/>
                <a:ea typeface="+mn-ea"/>
                <a:cs typeface="+mn-cs"/>
              </a:rPr>
              <a:t>frame</a:t>
            </a:r>
            <a:r>
              <a:rPr lang="zh-CN" altLang="en-US" sz="1200" kern="1200">
                <a:solidFill>
                  <a:schemeClr val="tx1"/>
                </a:solidFill>
                <a:effectLst/>
                <a:latin typeface="+mn-lt"/>
                <a:ea typeface="+mn-ea"/>
                <a:cs typeface="+mn-cs"/>
              </a:rPr>
              <a:t>與背景模型做減法，找出閥值差異過大的區域作為運動區域，以此檢測行人，他的缺點是容易受到陰影及遮擋的物體導致行人檢測不完整，如圖中所示，此人的人體因為陰影的遮罩導致他的右腳部分被切除，因此若在多遮擋物的場景下，此方法將很難辨識出正確的行人位置</a:t>
            </a:r>
            <a:endParaRPr kumimoji="1" lang="zh-TW" altLang="en-US"/>
          </a:p>
        </p:txBody>
      </p:sp>
      <p:sp>
        <p:nvSpPr>
          <p:cNvPr id="4" name="投影片編號版面配置區 3"/>
          <p:cNvSpPr>
            <a:spLocks noGrp="1"/>
          </p:cNvSpPr>
          <p:nvPr>
            <p:ph type="sldNum" sz="quarter" idx="5"/>
          </p:nvPr>
        </p:nvSpPr>
        <p:spPr/>
        <p:txBody>
          <a:bodyPr/>
          <a:lstStyle/>
          <a:p>
            <a:fld id="{41C9100A-1998-4FFB-BF5D-E6DE785830CC}" type="slidenum">
              <a:rPr lang="zh-TW" altLang="en-US" smtClean="0"/>
              <a:t>12</a:t>
            </a:fld>
            <a:endParaRPr lang="zh-TW" altLang="en-US"/>
          </a:p>
        </p:txBody>
      </p:sp>
    </p:spTree>
    <p:extLst>
      <p:ext uri="{BB962C8B-B14F-4D97-AF65-F5344CB8AC3E}">
        <p14:creationId xmlns:p14="http://schemas.microsoft.com/office/powerpoint/2010/main" val="37881294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CN" altLang="en-US" dirty="0"/>
              <a:t>由於背景減法的嚴重缺點是人體遮擋或陰影變化導致行人估計不完整，因此</a:t>
            </a:r>
            <a:r>
              <a:rPr kumimoji="1" lang="en-US" altLang="zh-TW" dirty="0"/>
              <a:t>Bi-Box Regression</a:t>
            </a:r>
            <a:r>
              <a:rPr kumimoji="1" lang="zh-CN" altLang="en-US" dirty="0"/>
              <a:t>雙框檢測法即是對遮擋問題作出解決，雙框回歸對影像同時進行行人檢測與遮擋估計，他會產生兩個</a:t>
            </a:r>
            <a:r>
              <a:rPr kumimoji="1" lang="en-US" altLang="zh-CN" dirty="0"/>
              <a:t>Bounding box</a:t>
            </a:r>
            <a:r>
              <a:rPr kumimoji="1" lang="zh-CN" altLang="en-US" dirty="0"/>
              <a:t>一個是完整人體，另一個是可見的人體，模型結構則是劃分為兩個分支進行不同處理，他們的輸出一個是分類，另一個則是邊界框的回歸，</a:t>
            </a:r>
            <a:endParaRPr kumimoji="1" lang="zh-TW" altLang="en-US" dirty="0"/>
          </a:p>
        </p:txBody>
      </p:sp>
      <p:sp>
        <p:nvSpPr>
          <p:cNvPr id="4" name="投影片編號版面配置區 3"/>
          <p:cNvSpPr>
            <a:spLocks noGrp="1"/>
          </p:cNvSpPr>
          <p:nvPr>
            <p:ph type="sldNum" sz="quarter" idx="5"/>
          </p:nvPr>
        </p:nvSpPr>
        <p:spPr/>
        <p:txBody>
          <a:bodyPr/>
          <a:lstStyle/>
          <a:p>
            <a:fld id="{41C9100A-1998-4FFB-BF5D-E6DE785830CC}" type="slidenum">
              <a:rPr lang="zh-TW" altLang="en-US" smtClean="0"/>
              <a:t>13</a:t>
            </a:fld>
            <a:endParaRPr lang="zh-TW" altLang="en-US"/>
          </a:p>
        </p:txBody>
      </p:sp>
    </p:spTree>
    <p:extLst>
      <p:ext uri="{BB962C8B-B14F-4D97-AF65-F5344CB8AC3E}">
        <p14:creationId xmlns:p14="http://schemas.microsoft.com/office/powerpoint/2010/main" val="9960237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dirty="0"/>
              <a:t>雖然雙框回歸能夠解決遮擋問題，但是在多人的實時性上卻並不佳，當人體的數量增多時，必須不斷檢測出人再檢測出完整人體，導致速度變慢，使得運行時間跟人數成正比，然而</a:t>
            </a:r>
            <a:r>
              <a:rPr kumimoji="1" lang="en-US" altLang="zh-CN" dirty="0" err="1"/>
              <a:t>OpenPose</a:t>
            </a:r>
            <a:r>
              <a:rPr kumimoji="1" lang="zh-TW" altLang="en-US" dirty="0"/>
              <a:t>姿態估計模型解決了這個問題，</a:t>
            </a:r>
            <a:r>
              <a:rPr kumimoji="1" lang="zh-CN" altLang="en-US" dirty="0"/>
              <a:t>它採取的方法是</a:t>
            </a:r>
            <a:r>
              <a:rPr kumimoji="1" lang="en-US" altLang="zh-CN" dirty="0"/>
              <a:t>bottom-up</a:t>
            </a:r>
            <a:r>
              <a:rPr kumimoji="1" lang="zh-CN" altLang="en-US" dirty="0"/>
              <a:t>的方法，也就是先檢測出人體關鍵點，再將關鍵點連接起來，</a:t>
            </a:r>
            <a:r>
              <a:rPr lang="zh-TW" altLang="en-US" sz="1200" kern="1200" dirty="0">
                <a:solidFill>
                  <a:schemeClr val="tx1"/>
                </a:solidFill>
                <a:effectLst/>
                <a:latin typeface="+mn-lt"/>
                <a:ea typeface="+mn-ea"/>
                <a:cs typeface="+mn-cs"/>
              </a:rPr>
              <a:t>他的模型架構圖如右下角所示，藍色的部分用於關鍵點的置信度檢測，紅色部分則是預測關鍵點的向量方向，再連結形成人體關節</a:t>
            </a:r>
            <a:endParaRPr kumimoji="1" lang="en-US" altLang="zh-CN" dirty="0"/>
          </a:p>
          <a:p>
            <a:r>
              <a:rPr lang="zh-TW" altLang="en-US" sz="1200" kern="1200" dirty="0">
                <a:solidFill>
                  <a:schemeClr val="tx1"/>
                </a:solidFill>
                <a:effectLst/>
                <a:latin typeface="+mn-lt"/>
                <a:ea typeface="+mn-ea"/>
                <a:cs typeface="+mn-cs"/>
              </a:rPr>
              <a:t>。</a:t>
            </a:r>
            <a:endParaRPr lang="en-US" altLang="zh-TW" sz="1200" kern="1200" dirty="0">
              <a:solidFill>
                <a:schemeClr val="tx1"/>
              </a:solidFill>
              <a:effectLst/>
              <a:latin typeface="+mn-lt"/>
              <a:ea typeface="+mn-ea"/>
              <a:cs typeface="+mn-cs"/>
            </a:endParaRPr>
          </a:p>
          <a:p>
            <a:r>
              <a:rPr lang="en-US" altLang="zh-TW" sz="1200" kern="1200" dirty="0" err="1">
                <a:solidFill>
                  <a:schemeClr val="tx1"/>
                </a:solidFill>
                <a:effectLst/>
                <a:latin typeface="+mn-lt"/>
                <a:ea typeface="+mn-ea"/>
                <a:cs typeface="+mn-cs"/>
              </a:rPr>
              <a:t>OpenPose</a:t>
            </a:r>
            <a:r>
              <a:rPr lang="zh-TW" altLang="zh-TW" sz="1200" kern="1200" dirty="0">
                <a:solidFill>
                  <a:schemeClr val="tx1"/>
                </a:solidFill>
                <a:effectLst/>
                <a:latin typeface="+mn-lt"/>
                <a:ea typeface="+mn-ea"/>
                <a:cs typeface="+mn-cs"/>
              </a:rPr>
              <a:t>不僅能夠即時對串流影像進行辨識</a:t>
            </a:r>
            <a:r>
              <a:rPr lang="zh-TW" altLang="zh-TW" dirty="0">
                <a:effectLst/>
              </a:rPr>
              <a:t> </a:t>
            </a:r>
            <a:r>
              <a:rPr lang="zh-TW" altLang="en-US" dirty="0">
                <a:effectLst/>
              </a:rPr>
              <a:t>，且</a:t>
            </a:r>
            <a:r>
              <a:rPr lang="zh-TW" altLang="zh-TW" sz="1200" kern="1200" dirty="0">
                <a:solidFill>
                  <a:schemeClr val="tx1"/>
                </a:solidFill>
                <a:effectLst/>
                <a:latin typeface="+mn-lt"/>
                <a:ea typeface="+mn-ea"/>
                <a:cs typeface="+mn-cs"/>
              </a:rPr>
              <a:t>能夠在多人的複雜背景中區分每一個人</a:t>
            </a:r>
            <a:r>
              <a:rPr lang="zh-TW" altLang="en-US" sz="1200" kern="1200" dirty="0">
                <a:solidFill>
                  <a:schemeClr val="tx1"/>
                </a:solidFill>
                <a:effectLst/>
                <a:latin typeface="+mn-lt"/>
                <a:ea typeface="+mn-ea"/>
                <a:cs typeface="+mn-cs"/>
              </a:rPr>
              <a:t>體，解決了遮擋與重疊的問題，因此我們採用此方法作為影像的處理方法</a:t>
            </a:r>
            <a:endParaRPr kumimoji="1" lang="en" altLang="zh-TW" dirty="0"/>
          </a:p>
        </p:txBody>
      </p:sp>
      <p:sp>
        <p:nvSpPr>
          <p:cNvPr id="4" name="投影片編號版面配置區 3"/>
          <p:cNvSpPr>
            <a:spLocks noGrp="1"/>
          </p:cNvSpPr>
          <p:nvPr>
            <p:ph type="sldNum" sz="quarter" idx="5"/>
          </p:nvPr>
        </p:nvSpPr>
        <p:spPr/>
        <p:txBody>
          <a:bodyPr/>
          <a:lstStyle/>
          <a:p>
            <a:fld id="{41C9100A-1998-4FFB-BF5D-E6DE785830CC}" type="slidenum">
              <a:rPr lang="zh-TW" altLang="en-US" smtClean="0"/>
              <a:t>14</a:t>
            </a:fld>
            <a:endParaRPr lang="zh-TW" altLang="en-US"/>
          </a:p>
        </p:txBody>
      </p:sp>
    </p:spTree>
    <p:extLst>
      <p:ext uri="{BB962C8B-B14F-4D97-AF65-F5344CB8AC3E}">
        <p14:creationId xmlns:p14="http://schemas.microsoft.com/office/powerpoint/2010/main" val="24010754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en-US" altLang="zh-CN"/>
              <a:t>* </a:t>
            </a:r>
            <a:r>
              <a:rPr kumimoji="1" lang="zh-CN" altLang="en-US"/>
              <a:t>列點</a:t>
            </a:r>
            <a:endParaRPr kumimoji="1" lang="zh-TW" altLang="en-US"/>
          </a:p>
        </p:txBody>
      </p:sp>
      <p:sp>
        <p:nvSpPr>
          <p:cNvPr id="4" name="投影片編號版面配置區 3"/>
          <p:cNvSpPr>
            <a:spLocks noGrp="1"/>
          </p:cNvSpPr>
          <p:nvPr>
            <p:ph type="sldNum" sz="quarter" idx="5"/>
          </p:nvPr>
        </p:nvSpPr>
        <p:spPr/>
        <p:txBody>
          <a:bodyPr/>
          <a:lstStyle/>
          <a:p>
            <a:fld id="{41C9100A-1998-4FFB-BF5D-E6DE785830CC}" type="slidenum">
              <a:rPr lang="zh-TW" altLang="en-US" smtClean="0"/>
              <a:t>15</a:t>
            </a:fld>
            <a:endParaRPr lang="zh-TW" altLang="en-US"/>
          </a:p>
        </p:txBody>
      </p:sp>
    </p:spTree>
    <p:extLst>
      <p:ext uri="{BB962C8B-B14F-4D97-AF65-F5344CB8AC3E}">
        <p14:creationId xmlns:p14="http://schemas.microsoft.com/office/powerpoint/2010/main" val="27430429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a:p>
        </p:txBody>
      </p:sp>
      <p:sp>
        <p:nvSpPr>
          <p:cNvPr id="4" name="投影片編號版面配置區 3"/>
          <p:cNvSpPr>
            <a:spLocks noGrp="1"/>
          </p:cNvSpPr>
          <p:nvPr>
            <p:ph type="sldNum" sz="quarter" idx="5"/>
          </p:nvPr>
        </p:nvSpPr>
        <p:spPr/>
        <p:txBody>
          <a:bodyPr/>
          <a:lstStyle/>
          <a:p>
            <a:fld id="{41C9100A-1998-4FFB-BF5D-E6DE785830CC}" type="slidenum">
              <a:rPr lang="zh-TW" altLang="en-US" smtClean="0"/>
              <a:t>16</a:t>
            </a:fld>
            <a:endParaRPr lang="zh-TW" altLang="en-US"/>
          </a:p>
        </p:txBody>
      </p:sp>
    </p:spTree>
    <p:extLst>
      <p:ext uri="{BB962C8B-B14F-4D97-AF65-F5344CB8AC3E}">
        <p14:creationId xmlns:p14="http://schemas.microsoft.com/office/powerpoint/2010/main" val="19659265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CN" altLang="en-US"/>
              <a:t>首先先介紹我們的系統架構。我們的系統架構分為在線階段與離線階段，</a:t>
            </a:r>
            <a:endParaRPr kumimoji="1" lang="en-US" altLang="zh-CN"/>
          </a:p>
          <a:p>
            <a:r>
              <a:rPr kumimoji="1" lang="zh-CN" altLang="en-US"/>
              <a:t>離線階段是讓用戶通過手持裝置收集一分鐘的</a:t>
            </a:r>
            <a:r>
              <a:rPr kumimoji="1" lang="en-US" altLang="zh-CN"/>
              <a:t>Wi-Fi</a:t>
            </a:r>
            <a:r>
              <a:rPr kumimoji="1" lang="zh-CN" altLang="en-US"/>
              <a:t>接受訊號強度，並將資料傳至後端</a:t>
            </a:r>
            <a:r>
              <a:rPr kumimoji="1" lang="en-US" altLang="zh-CN"/>
              <a:t>api</a:t>
            </a:r>
            <a:r>
              <a:rPr kumimoji="1" lang="zh-CN" altLang="en-US"/>
              <a:t>，同時讓攝影機拍下當前的照片，並將影像中的人做</a:t>
            </a:r>
            <a:r>
              <a:rPr kumimoji="1" lang="en-US" altLang="zh-CN"/>
              <a:t>OpenPose </a:t>
            </a:r>
            <a:r>
              <a:rPr kumimoji="1" lang="zh-CN" altLang="en-US"/>
              <a:t>模型姿態估計，並將影像及姿態估計得出的人體特徵存入</a:t>
            </a:r>
            <a:r>
              <a:rPr kumimoji="1" lang="en-US" altLang="zh-CN"/>
              <a:t>MySQL</a:t>
            </a:r>
            <a:r>
              <a:rPr kumimoji="1" lang="zh-CN" altLang="en-US"/>
              <a:t>資料庫以供後續模型訓練。</a:t>
            </a:r>
            <a:endParaRPr kumimoji="1" lang="zh-TW" altLang="en-US"/>
          </a:p>
        </p:txBody>
      </p:sp>
      <p:sp>
        <p:nvSpPr>
          <p:cNvPr id="4" name="投影片編號版面配置區 3"/>
          <p:cNvSpPr>
            <a:spLocks noGrp="1"/>
          </p:cNvSpPr>
          <p:nvPr>
            <p:ph type="sldNum" sz="quarter" idx="5"/>
          </p:nvPr>
        </p:nvSpPr>
        <p:spPr/>
        <p:txBody>
          <a:bodyPr/>
          <a:lstStyle/>
          <a:p>
            <a:fld id="{41C9100A-1998-4FFB-BF5D-E6DE785830CC}" type="slidenum">
              <a:rPr lang="zh-TW" altLang="en-US" smtClean="0"/>
              <a:t>17</a:t>
            </a:fld>
            <a:endParaRPr lang="zh-TW" altLang="en-US"/>
          </a:p>
        </p:txBody>
      </p:sp>
    </p:spTree>
    <p:extLst>
      <p:ext uri="{BB962C8B-B14F-4D97-AF65-F5344CB8AC3E}">
        <p14:creationId xmlns:p14="http://schemas.microsoft.com/office/powerpoint/2010/main" val="505082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en-US" dirty="0"/>
              <a:t>在線階段，則是由用戶在場域中發送</a:t>
            </a:r>
            <a:r>
              <a:rPr kumimoji="1" lang="en-US" altLang="zh-TW" dirty="0"/>
              <a:t>Wi-Fi</a:t>
            </a:r>
            <a:r>
              <a:rPr kumimoji="1" lang="zh-TW" altLang="en-US" dirty="0"/>
              <a:t> </a:t>
            </a:r>
            <a:r>
              <a:rPr kumimoji="1" lang="en-US" altLang="zh-TW" dirty="0"/>
              <a:t>RSSI</a:t>
            </a:r>
            <a:r>
              <a:rPr kumimoji="1" lang="zh-TW" altLang="en-US" dirty="0"/>
              <a:t>至後端，並先通過</a:t>
            </a:r>
            <a:r>
              <a:rPr kumimoji="1" lang="en-US" altLang="zh-TW" dirty="0"/>
              <a:t>Wi-Fi</a:t>
            </a:r>
            <a:r>
              <a:rPr kumimoji="1" lang="zh-CN" altLang="en-US" dirty="0"/>
              <a:t>機器學習模型得出一組預測的座標，接著同時對影像做姿態估計處理，並將多組人體特徵輸入至模型進行預測多組座標，接著進行影像及</a:t>
            </a:r>
            <a:r>
              <a:rPr kumimoji="1" lang="en-US" altLang="zh-CN" dirty="0"/>
              <a:t>Wi-Fi</a:t>
            </a:r>
            <a:r>
              <a:rPr kumimoji="1" lang="zh-CN" altLang="en-US" dirty="0"/>
              <a:t>座標的多對一的匹配，再將座標回傳給用戶。</a:t>
            </a:r>
            <a:endParaRPr kumimoji="1" lang="zh-TW" altLang="en-US" dirty="0"/>
          </a:p>
        </p:txBody>
      </p:sp>
      <p:sp>
        <p:nvSpPr>
          <p:cNvPr id="4" name="投影片編號版面配置區 3"/>
          <p:cNvSpPr>
            <a:spLocks noGrp="1"/>
          </p:cNvSpPr>
          <p:nvPr>
            <p:ph type="sldNum" sz="quarter" idx="5"/>
          </p:nvPr>
        </p:nvSpPr>
        <p:spPr/>
        <p:txBody>
          <a:bodyPr/>
          <a:lstStyle/>
          <a:p>
            <a:fld id="{41C9100A-1998-4FFB-BF5D-E6DE785830CC}" type="slidenum">
              <a:rPr lang="zh-TW" altLang="en-US" smtClean="0"/>
              <a:t>18</a:t>
            </a:fld>
            <a:endParaRPr lang="zh-TW" altLang="en-US"/>
          </a:p>
        </p:txBody>
      </p:sp>
    </p:spTree>
    <p:extLst>
      <p:ext uri="{BB962C8B-B14F-4D97-AF65-F5344CB8AC3E}">
        <p14:creationId xmlns:p14="http://schemas.microsoft.com/office/powerpoint/2010/main" val="37462700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en-US"/>
              <a:t>接著介紹我們的</a:t>
            </a:r>
            <a:r>
              <a:rPr kumimoji="1" lang="en-US" altLang="zh-TW"/>
              <a:t>Wi-Fi</a:t>
            </a:r>
            <a:r>
              <a:rPr kumimoji="1" lang="zh-CN" altLang="en-US"/>
              <a:t>定位方法，傳統的</a:t>
            </a:r>
            <a:r>
              <a:rPr kumimoji="1" lang="en-US" altLang="zh-CN"/>
              <a:t>Wi-Fi</a:t>
            </a:r>
            <a:r>
              <a:rPr kumimoji="1" lang="zh-CN" altLang="en-US"/>
              <a:t>定位是以三角定位為主，但是三角定位對於環境的敏感度非常高，容易因為環境的改變而導致定位失準，因此我們採用的方法是以機器學習模型作為</a:t>
            </a:r>
            <a:r>
              <a:rPr kumimoji="1" lang="en-US" altLang="zh-CN"/>
              <a:t>Wi-Fi</a:t>
            </a:r>
            <a:r>
              <a:rPr kumimoji="1" lang="zh-CN" altLang="en-US"/>
              <a:t>的定位，達到更好的準確度</a:t>
            </a:r>
            <a:endParaRPr kumimoji="1" lang="en-US" altLang="zh-CN"/>
          </a:p>
          <a:p>
            <a:r>
              <a:rPr kumimoji="1" lang="zh-CN" altLang="en-US"/>
              <a:t>我們在實驗中使用不同特徵進行模型的訓練，並探討不同頻段與不同資料的處理方式對於模型精準度的影響</a:t>
            </a:r>
            <a:endParaRPr kumimoji="1" lang="zh-TW" altLang="en-US"/>
          </a:p>
        </p:txBody>
      </p:sp>
      <p:sp>
        <p:nvSpPr>
          <p:cNvPr id="4" name="投影片編號版面配置區 3"/>
          <p:cNvSpPr>
            <a:spLocks noGrp="1"/>
          </p:cNvSpPr>
          <p:nvPr>
            <p:ph type="sldNum" sz="quarter" idx="5"/>
          </p:nvPr>
        </p:nvSpPr>
        <p:spPr/>
        <p:txBody>
          <a:bodyPr/>
          <a:lstStyle/>
          <a:p>
            <a:fld id="{41C9100A-1998-4FFB-BF5D-E6DE785830CC}" type="slidenum">
              <a:rPr lang="zh-TW" altLang="en-US" smtClean="0"/>
              <a:t>19</a:t>
            </a:fld>
            <a:endParaRPr lang="zh-TW" altLang="en-US"/>
          </a:p>
        </p:txBody>
      </p:sp>
    </p:spTree>
    <p:extLst>
      <p:ext uri="{BB962C8B-B14F-4D97-AF65-F5344CB8AC3E}">
        <p14:creationId xmlns:p14="http://schemas.microsoft.com/office/powerpoint/2010/main" val="14200698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CN" altLang="en-US"/>
              <a:t>大綱如下，首先是講解論文的</a:t>
            </a:r>
            <a:r>
              <a:rPr kumimoji="1" lang="en-US" altLang="zh-CN"/>
              <a:t>Introduction</a:t>
            </a:r>
            <a:r>
              <a:rPr kumimoji="1" lang="zh-CN" altLang="en-US"/>
              <a:t>及動機，接著是相關作業，再來是論文提出的三個方法，最後是實驗結果與結論</a:t>
            </a:r>
            <a:endParaRPr kumimoji="1" lang="zh-TW" altLang="en-US"/>
          </a:p>
        </p:txBody>
      </p:sp>
      <p:sp>
        <p:nvSpPr>
          <p:cNvPr id="4" name="投影片編號版面配置區 3"/>
          <p:cNvSpPr>
            <a:spLocks noGrp="1"/>
          </p:cNvSpPr>
          <p:nvPr>
            <p:ph type="sldNum" sz="quarter" idx="5"/>
          </p:nvPr>
        </p:nvSpPr>
        <p:spPr/>
        <p:txBody>
          <a:bodyPr/>
          <a:lstStyle/>
          <a:p>
            <a:fld id="{41C9100A-1998-4FFB-BF5D-E6DE785830CC}" type="slidenum">
              <a:rPr lang="zh-TW" altLang="en-US" smtClean="0"/>
              <a:t>2</a:t>
            </a:fld>
            <a:endParaRPr lang="zh-TW" altLang="en-US"/>
          </a:p>
        </p:txBody>
      </p:sp>
    </p:spTree>
    <p:extLst>
      <p:ext uri="{BB962C8B-B14F-4D97-AF65-F5344CB8AC3E}">
        <p14:creationId xmlns:p14="http://schemas.microsoft.com/office/powerpoint/2010/main" val="28698786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en-US" dirty="0"/>
              <a:t>下面這張圖介紹了我們的行人腳點提取方法的</a:t>
            </a:r>
            <a:r>
              <a:rPr kumimoji="1" lang="en-US" altLang="zh-TW" dirty="0"/>
              <a:t>flow</a:t>
            </a:r>
            <a:r>
              <a:rPr kumimoji="1" lang="zh-TW" altLang="en-US" dirty="0"/>
              <a:t>，首先會對影像中的人進行姿態估計，接著將偵測到的關鍵點進行處理後，得到行人腳點位置，</a:t>
            </a:r>
            <a:endParaRPr kumimoji="1" lang="en-US" altLang="zh-TW" dirty="0"/>
          </a:p>
          <a:p>
            <a:r>
              <a:rPr kumimoji="1" lang="zh-TW" altLang="en-US" dirty="0"/>
              <a:t>為了讓腳點更加準確，我們提出了兩種對於行人的腳點提取方法，白色點是第一種，藍色點是改良後的方法</a:t>
            </a:r>
          </a:p>
        </p:txBody>
      </p:sp>
      <p:sp>
        <p:nvSpPr>
          <p:cNvPr id="4" name="投影片編號版面配置區 3"/>
          <p:cNvSpPr>
            <a:spLocks noGrp="1"/>
          </p:cNvSpPr>
          <p:nvPr>
            <p:ph type="sldNum" sz="quarter" idx="5"/>
          </p:nvPr>
        </p:nvSpPr>
        <p:spPr/>
        <p:txBody>
          <a:bodyPr/>
          <a:lstStyle/>
          <a:p>
            <a:fld id="{41C9100A-1998-4FFB-BF5D-E6DE785830CC}" type="slidenum">
              <a:rPr lang="zh-TW" altLang="en-US" smtClean="0"/>
              <a:t>20</a:t>
            </a:fld>
            <a:endParaRPr lang="zh-TW" altLang="en-US"/>
          </a:p>
        </p:txBody>
      </p:sp>
    </p:spTree>
    <p:extLst>
      <p:ext uri="{BB962C8B-B14F-4D97-AF65-F5344CB8AC3E}">
        <p14:creationId xmlns:p14="http://schemas.microsoft.com/office/powerpoint/2010/main" val="83458811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a:p>
        </p:txBody>
      </p:sp>
      <p:sp>
        <p:nvSpPr>
          <p:cNvPr id="4" name="投影片編號版面配置區 3"/>
          <p:cNvSpPr>
            <a:spLocks noGrp="1"/>
          </p:cNvSpPr>
          <p:nvPr>
            <p:ph type="sldNum" sz="quarter" idx="5"/>
          </p:nvPr>
        </p:nvSpPr>
        <p:spPr/>
        <p:txBody>
          <a:bodyPr/>
          <a:lstStyle/>
          <a:p>
            <a:fld id="{41C9100A-1998-4FFB-BF5D-E6DE785830CC}" type="slidenum">
              <a:rPr lang="zh-TW" altLang="en-US" smtClean="0"/>
              <a:t>21</a:t>
            </a:fld>
            <a:endParaRPr lang="zh-TW" altLang="en-US"/>
          </a:p>
        </p:txBody>
      </p:sp>
    </p:spTree>
    <p:extLst>
      <p:ext uri="{BB962C8B-B14F-4D97-AF65-F5344CB8AC3E}">
        <p14:creationId xmlns:p14="http://schemas.microsoft.com/office/powerpoint/2010/main" val="7506731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a:p>
        </p:txBody>
      </p:sp>
      <p:sp>
        <p:nvSpPr>
          <p:cNvPr id="4" name="投影片編號版面配置區 3"/>
          <p:cNvSpPr>
            <a:spLocks noGrp="1"/>
          </p:cNvSpPr>
          <p:nvPr>
            <p:ph type="sldNum" sz="quarter" idx="5"/>
          </p:nvPr>
        </p:nvSpPr>
        <p:spPr/>
        <p:txBody>
          <a:bodyPr/>
          <a:lstStyle/>
          <a:p>
            <a:fld id="{41C9100A-1998-4FFB-BF5D-E6DE785830CC}" type="slidenum">
              <a:rPr lang="zh-TW" altLang="en-US" smtClean="0"/>
              <a:t>22</a:t>
            </a:fld>
            <a:endParaRPr lang="zh-TW" altLang="en-US"/>
          </a:p>
        </p:txBody>
      </p:sp>
    </p:spTree>
    <p:extLst>
      <p:ext uri="{BB962C8B-B14F-4D97-AF65-F5344CB8AC3E}">
        <p14:creationId xmlns:p14="http://schemas.microsoft.com/office/powerpoint/2010/main" val="174535408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a:p>
        </p:txBody>
      </p:sp>
      <p:sp>
        <p:nvSpPr>
          <p:cNvPr id="4" name="投影片編號版面配置區 3"/>
          <p:cNvSpPr>
            <a:spLocks noGrp="1"/>
          </p:cNvSpPr>
          <p:nvPr>
            <p:ph type="sldNum" sz="quarter" idx="5"/>
          </p:nvPr>
        </p:nvSpPr>
        <p:spPr/>
        <p:txBody>
          <a:bodyPr/>
          <a:lstStyle/>
          <a:p>
            <a:fld id="{41C9100A-1998-4FFB-BF5D-E6DE785830CC}" type="slidenum">
              <a:rPr lang="zh-TW" altLang="en-US" smtClean="0"/>
              <a:t>23</a:t>
            </a:fld>
            <a:endParaRPr lang="zh-TW" altLang="en-US"/>
          </a:p>
        </p:txBody>
      </p:sp>
    </p:spTree>
    <p:extLst>
      <p:ext uri="{BB962C8B-B14F-4D97-AF65-F5344CB8AC3E}">
        <p14:creationId xmlns:p14="http://schemas.microsoft.com/office/powerpoint/2010/main" val="296681081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a:p>
        </p:txBody>
      </p:sp>
      <p:sp>
        <p:nvSpPr>
          <p:cNvPr id="4" name="投影片編號版面配置區 3"/>
          <p:cNvSpPr>
            <a:spLocks noGrp="1"/>
          </p:cNvSpPr>
          <p:nvPr>
            <p:ph type="sldNum" sz="quarter" idx="5"/>
          </p:nvPr>
        </p:nvSpPr>
        <p:spPr/>
        <p:txBody>
          <a:bodyPr/>
          <a:lstStyle/>
          <a:p>
            <a:fld id="{41C9100A-1998-4FFB-BF5D-E6DE785830CC}" type="slidenum">
              <a:rPr lang="zh-TW" altLang="en-US" smtClean="0"/>
              <a:t>24</a:t>
            </a:fld>
            <a:endParaRPr lang="zh-TW" altLang="en-US"/>
          </a:p>
        </p:txBody>
      </p:sp>
    </p:spTree>
    <p:extLst>
      <p:ext uri="{BB962C8B-B14F-4D97-AF65-F5344CB8AC3E}">
        <p14:creationId xmlns:p14="http://schemas.microsoft.com/office/powerpoint/2010/main" val="327136281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a:p>
        </p:txBody>
      </p:sp>
      <p:sp>
        <p:nvSpPr>
          <p:cNvPr id="4" name="投影片編號版面配置區 3"/>
          <p:cNvSpPr>
            <a:spLocks noGrp="1"/>
          </p:cNvSpPr>
          <p:nvPr>
            <p:ph type="sldNum" sz="quarter" idx="5"/>
          </p:nvPr>
        </p:nvSpPr>
        <p:spPr/>
        <p:txBody>
          <a:bodyPr/>
          <a:lstStyle/>
          <a:p>
            <a:fld id="{41C9100A-1998-4FFB-BF5D-E6DE785830CC}" type="slidenum">
              <a:rPr lang="zh-TW" altLang="en-US" smtClean="0"/>
              <a:t>25</a:t>
            </a:fld>
            <a:endParaRPr lang="zh-TW" altLang="en-US"/>
          </a:p>
        </p:txBody>
      </p:sp>
    </p:spTree>
    <p:extLst>
      <p:ext uri="{BB962C8B-B14F-4D97-AF65-F5344CB8AC3E}">
        <p14:creationId xmlns:p14="http://schemas.microsoft.com/office/powerpoint/2010/main" val="372619899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a:p>
        </p:txBody>
      </p:sp>
      <p:sp>
        <p:nvSpPr>
          <p:cNvPr id="4" name="投影片編號版面配置區 3"/>
          <p:cNvSpPr>
            <a:spLocks noGrp="1"/>
          </p:cNvSpPr>
          <p:nvPr>
            <p:ph type="sldNum" sz="quarter" idx="5"/>
          </p:nvPr>
        </p:nvSpPr>
        <p:spPr/>
        <p:txBody>
          <a:bodyPr/>
          <a:lstStyle/>
          <a:p>
            <a:fld id="{41C9100A-1998-4FFB-BF5D-E6DE785830CC}" type="slidenum">
              <a:rPr lang="zh-TW" altLang="en-US" smtClean="0"/>
              <a:t>26</a:t>
            </a:fld>
            <a:endParaRPr lang="zh-TW" altLang="en-US"/>
          </a:p>
        </p:txBody>
      </p:sp>
    </p:spTree>
    <p:extLst>
      <p:ext uri="{BB962C8B-B14F-4D97-AF65-F5344CB8AC3E}">
        <p14:creationId xmlns:p14="http://schemas.microsoft.com/office/powerpoint/2010/main" val="187898899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a:p>
        </p:txBody>
      </p:sp>
      <p:sp>
        <p:nvSpPr>
          <p:cNvPr id="4" name="投影片編號版面配置區 3"/>
          <p:cNvSpPr>
            <a:spLocks noGrp="1"/>
          </p:cNvSpPr>
          <p:nvPr>
            <p:ph type="sldNum" sz="quarter" idx="5"/>
          </p:nvPr>
        </p:nvSpPr>
        <p:spPr/>
        <p:txBody>
          <a:bodyPr/>
          <a:lstStyle/>
          <a:p>
            <a:fld id="{41C9100A-1998-4FFB-BF5D-E6DE785830CC}" type="slidenum">
              <a:rPr lang="zh-TW" altLang="en-US" smtClean="0"/>
              <a:t>27</a:t>
            </a:fld>
            <a:endParaRPr lang="zh-TW" altLang="en-US"/>
          </a:p>
        </p:txBody>
      </p:sp>
    </p:spTree>
    <p:extLst>
      <p:ext uri="{BB962C8B-B14F-4D97-AF65-F5344CB8AC3E}">
        <p14:creationId xmlns:p14="http://schemas.microsoft.com/office/powerpoint/2010/main" val="411604929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CN" altLang="en-US" sz="1200" b="0" i="0" kern="1200" dirty="0">
                <a:solidFill>
                  <a:schemeClr val="tx1"/>
                </a:solidFill>
                <a:effectLst/>
                <a:latin typeface="+mn-lt"/>
                <a:ea typeface="+mn-ea"/>
                <a:cs typeface="+mn-cs"/>
              </a:rPr>
              <a:t>為了將影像中的腳點座標轉換為平面上的座標，我們需要透過</a:t>
            </a:r>
            <a:r>
              <a:rPr kumimoji="1" lang="en-US" altLang="zh-CN" sz="1200" b="0" i="0" kern="1200" dirty="0">
                <a:solidFill>
                  <a:schemeClr val="tx1"/>
                </a:solidFill>
                <a:effectLst/>
                <a:latin typeface="+mn-lt"/>
                <a:ea typeface="+mn-ea"/>
                <a:cs typeface="+mn-cs"/>
              </a:rPr>
              <a:t>2D </a:t>
            </a:r>
            <a:r>
              <a:rPr kumimoji="1" lang="zh-CN" altLang="en-US" sz="1200" b="0" i="0" kern="1200" dirty="0">
                <a:solidFill>
                  <a:schemeClr val="tx1"/>
                </a:solidFill>
                <a:effectLst/>
                <a:latin typeface="+mn-lt"/>
                <a:ea typeface="+mn-ea"/>
                <a:cs typeface="+mn-cs"/>
              </a:rPr>
              <a:t>直接線性變換的方法轉換，直接線性變換能映射兩個相似分佈的對應關係，他的公式如左下所示，影像的座標</a:t>
            </a:r>
            <a:r>
              <a:rPr kumimoji="1" lang="en-US" altLang="zh-CN" sz="1200" b="0" i="0" kern="1200" dirty="0" err="1">
                <a:solidFill>
                  <a:schemeClr val="tx1"/>
                </a:solidFill>
                <a:effectLst/>
                <a:latin typeface="+mn-lt"/>
                <a:ea typeface="+mn-ea"/>
                <a:cs typeface="+mn-cs"/>
              </a:rPr>
              <a:t>uv</a:t>
            </a:r>
            <a:r>
              <a:rPr kumimoji="1" lang="zh-CN" altLang="en-US" sz="1200" b="0" i="0" kern="1200" dirty="0">
                <a:solidFill>
                  <a:schemeClr val="tx1"/>
                </a:solidFill>
                <a:effectLst/>
                <a:latin typeface="+mn-lt"/>
                <a:ea typeface="+mn-ea"/>
                <a:cs typeface="+mn-cs"/>
              </a:rPr>
              <a:t>能通過</a:t>
            </a:r>
            <a:r>
              <a:rPr kumimoji="1" lang="en-US" altLang="zh-CN" sz="1200" b="0" i="0" kern="1200" dirty="0">
                <a:solidFill>
                  <a:schemeClr val="tx1"/>
                </a:solidFill>
                <a:effectLst/>
                <a:latin typeface="+mn-lt"/>
                <a:ea typeface="+mn-ea"/>
                <a:cs typeface="+mn-cs"/>
              </a:rPr>
              <a:t>H</a:t>
            </a:r>
            <a:r>
              <a:rPr kumimoji="1" lang="zh-CN" altLang="en-US" sz="1200" b="0" i="0" kern="1200" dirty="0">
                <a:solidFill>
                  <a:schemeClr val="tx1"/>
                </a:solidFill>
                <a:effectLst/>
                <a:latin typeface="+mn-lt"/>
                <a:ea typeface="+mn-ea"/>
                <a:cs typeface="+mn-cs"/>
              </a:rPr>
              <a:t>矩陣進行變換至平面座標</a:t>
            </a:r>
            <a:r>
              <a:rPr kumimoji="1" lang="en-US" altLang="zh-CN" sz="1200" b="0" i="0" kern="1200" dirty="0" err="1">
                <a:solidFill>
                  <a:schemeClr val="tx1"/>
                </a:solidFill>
                <a:effectLst/>
                <a:latin typeface="+mn-lt"/>
                <a:ea typeface="+mn-ea"/>
                <a:cs typeface="+mn-cs"/>
              </a:rPr>
              <a:t>xy</a:t>
            </a:r>
            <a:r>
              <a:rPr kumimoji="1" lang="zh-CN" altLang="en-US" sz="1200" b="0" i="0" kern="1200" dirty="0">
                <a:solidFill>
                  <a:schemeClr val="tx1"/>
                </a:solidFill>
                <a:effectLst/>
                <a:latin typeface="+mn-lt"/>
                <a:ea typeface="+mn-ea"/>
                <a:cs typeface="+mn-cs"/>
              </a:rPr>
              <a:t>，為了得出</a:t>
            </a:r>
            <a:r>
              <a:rPr kumimoji="1" lang="en-US" altLang="zh-CN" sz="1200" b="0" i="0" kern="1200" dirty="0">
                <a:solidFill>
                  <a:schemeClr val="tx1"/>
                </a:solidFill>
                <a:effectLst/>
                <a:latin typeface="+mn-lt"/>
                <a:ea typeface="+mn-ea"/>
                <a:cs typeface="+mn-cs"/>
              </a:rPr>
              <a:t>H</a:t>
            </a:r>
            <a:r>
              <a:rPr kumimoji="1" lang="zh-CN" altLang="en-US" sz="1200" b="0" i="0" kern="1200" dirty="0">
                <a:solidFill>
                  <a:schemeClr val="tx1"/>
                </a:solidFill>
                <a:effectLst/>
                <a:latin typeface="+mn-lt"/>
                <a:ea typeface="+mn-ea"/>
                <a:cs typeface="+mn-cs"/>
              </a:rPr>
              <a:t>矩陣，我們將四組平面座標</a:t>
            </a:r>
            <a:r>
              <a:rPr kumimoji="1" lang="en-US" altLang="zh-CN" sz="1200" b="0" i="0" kern="1200" dirty="0" err="1">
                <a:solidFill>
                  <a:schemeClr val="tx1"/>
                </a:solidFill>
                <a:effectLst/>
                <a:latin typeface="+mn-lt"/>
                <a:ea typeface="+mn-ea"/>
                <a:cs typeface="+mn-cs"/>
              </a:rPr>
              <a:t>xy</a:t>
            </a:r>
            <a:r>
              <a:rPr kumimoji="1" lang="zh-CN" altLang="en-US" sz="1200" b="0" i="0" kern="1200" dirty="0">
                <a:solidFill>
                  <a:schemeClr val="tx1"/>
                </a:solidFill>
                <a:effectLst/>
                <a:latin typeface="+mn-lt"/>
                <a:ea typeface="+mn-ea"/>
                <a:cs typeface="+mn-cs"/>
              </a:rPr>
              <a:t>及影像的座標</a:t>
            </a:r>
            <a:r>
              <a:rPr kumimoji="1" lang="en-US" altLang="zh-CN" sz="1200" b="0" i="0" kern="1200" dirty="0" err="1">
                <a:solidFill>
                  <a:schemeClr val="tx1"/>
                </a:solidFill>
                <a:effectLst/>
                <a:latin typeface="+mn-lt"/>
                <a:ea typeface="+mn-ea"/>
                <a:cs typeface="+mn-cs"/>
              </a:rPr>
              <a:t>uv</a:t>
            </a:r>
            <a:r>
              <a:rPr kumimoji="1" lang="zh-CN" altLang="en-US" sz="1200" b="0" i="0" kern="1200" dirty="0">
                <a:solidFill>
                  <a:schemeClr val="tx1"/>
                </a:solidFill>
                <a:effectLst/>
                <a:latin typeface="+mn-lt"/>
                <a:ea typeface="+mn-ea"/>
                <a:cs typeface="+mn-cs"/>
              </a:rPr>
              <a:t>帶入方程式，能得到右邊這個式子，求解得出</a:t>
            </a:r>
            <a:r>
              <a:rPr kumimoji="1" lang="en-US" altLang="zh-CN" sz="1200" b="0" i="0" kern="1200" dirty="0">
                <a:solidFill>
                  <a:schemeClr val="tx1"/>
                </a:solidFill>
                <a:effectLst/>
                <a:latin typeface="+mn-lt"/>
                <a:ea typeface="+mn-ea"/>
                <a:cs typeface="+mn-cs"/>
              </a:rPr>
              <a:t>h</a:t>
            </a:r>
            <a:r>
              <a:rPr kumimoji="1" lang="zh-CN" altLang="en-US" sz="1200" b="0" i="0" kern="1200" dirty="0">
                <a:solidFill>
                  <a:schemeClr val="tx1"/>
                </a:solidFill>
                <a:effectLst/>
                <a:latin typeface="+mn-lt"/>
                <a:ea typeface="+mn-ea"/>
                <a:cs typeface="+mn-cs"/>
              </a:rPr>
              <a:t>矩陣，最後就能通過</a:t>
            </a:r>
            <a:r>
              <a:rPr kumimoji="1" lang="en-US" altLang="zh-CN" sz="1200" b="0" i="0" kern="1200" dirty="0">
                <a:solidFill>
                  <a:schemeClr val="tx1"/>
                </a:solidFill>
                <a:effectLst/>
                <a:latin typeface="+mn-lt"/>
                <a:ea typeface="+mn-ea"/>
                <a:cs typeface="+mn-cs"/>
              </a:rPr>
              <a:t>h</a:t>
            </a:r>
            <a:r>
              <a:rPr kumimoji="1" lang="zh-CN" altLang="en-US" sz="1200" b="0" i="0" kern="1200" dirty="0">
                <a:solidFill>
                  <a:schemeClr val="tx1"/>
                </a:solidFill>
                <a:effectLst/>
                <a:latin typeface="+mn-lt"/>
                <a:ea typeface="+mn-ea"/>
                <a:cs typeface="+mn-cs"/>
              </a:rPr>
              <a:t>矩陣變換</a:t>
            </a:r>
            <a:r>
              <a:rPr kumimoji="1" lang="en-US" altLang="zh-CN" sz="1200" b="0" i="0" kern="1200" dirty="0" err="1">
                <a:solidFill>
                  <a:schemeClr val="tx1"/>
                </a:solidFill>
                <a:effectLst/>
                <a:latin typeface="+mn-lt"/>
                <a:ea typeface="+mn-ea"/>
                <a:cs typeface="+mn-cs"/>
              </a:rPr>
              <a:t>uv</a:t>
            </a:r>
            <a:r>
              <a:rPr kumimoji="1" lang="zh-CN" altLang="en-US" sz="1200" b="0" i="0" kern="1200" dirty="0">
                <a:solidFill>
                  <a:schemeClr val="tx1"/>
                </a:solidFill>
                <a:effectLst/>
                <a:latin typeface="+mn-lt"/>
                <a:ea typeface="+mn-ea"/>
                <a:cs typeface="+mn-cs"/>
              </a:rPr>
              <a:t>座標至</a:t>
            </a:r>
            <a:r>
              <a:rPr kumimoji="1" lang="en-US" altLang="zh-CN" sz="1200" b="0" i="0" kern="1200" dirty="0" err="1">
                <a:solidFill>
                  <a:schemeClr val="tx1"/>
                </a:solidFill>
                <a:effectLst/>
                <a:latin typeface="+mn-lt"/>
                <a:ea typeface="+mn-ea"/>
                <a:cs typeface="+mn-cs"/>
              </a:rPr>
              <a:t>xy</a:t>
            </a:r>
            <a:r>
              <a:rPr kumimoji="1" lang="zh-CN" altLang="en-US" sz="1200" b="0" i="0" kern="1200" dirty="0">
                <a:solidFill>
                  <a:schemeClr val="tx1"/>
                </a:solidFill>
                <a:effectLst/>
                <a:latin typeface="+mn-lt"/>
                <a:ea typeface="+mn-ea"/>
                <a:cs typeface="+mn-cs"/>
              </a:rPr>
              <a:t>座標如下面式子所示</a:t>
            </a:r>
            <a:endParaRPr kumimoji="1" lang="zh-TW" altLang="en-US" dirty="0"/>
          </a:p>
        </p:txBody>
      </p:sp>
      <p:sp>
        <p:nvSpPr>
          <p:cNvPr id="4" name="投影片編號版面配置區 3"/>
          <p:cNvSpPr>
            <a:spLocks noGrp="1"/>
          </p:cNvSpPr>
          <p:nvPr>
            <p:ph type="sldNum" sz="quarter" idx="5"/>
          </p:nvPr>
        </p:nvSpPr>
        <p:spPr/>
        <p:txBody>
          <a:bodyPr/>
          <a:lstStyle/>
          <a:p>
            <a:fld id="{41C9100A-1998-4FFB-BF5D-E6DE785830CC}" type="slidenum">
              <a:rPr lang="zh-TW" altLang="en-US" smtClean="0"/>
              <a:t>28</a:t>
            </a:fld>
            <a:endParaRPr lang="zh-TW" altLang="en-US"/>
          </a:p>
        </p:txBody>
      </p:sp>
    </p:spTree>
    <p:extLst>
      <p:ext uri="{BB962C8B-B14F-4D97-AF65-F5344CB8AC3E}">
        <p14:creationId xmlns:p14="http://schemas.microsoft.com/office/powerpoint/2010/main" val="9360219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CN" altLang="en-US"/>
              <a:t>而我們取得的四個參考點如此圖所示，左圖是影像</a:t>
            </a:r>
            <a:r>
              <a:rPr kumimoji="1" lang="en-US" altLang="zh-CN"/>
              <a:t>uv</a:t>
            </a:r>
            <a:r>
              <a:rPr kumimoji="1" lang="zh-CN" altLang="en-US"/>
              <a:t>座標，右圖是他們對應的</a:t>
            </a:r>
            <a:r>
              <a:rPr kumimoji="1" lang="en-US" altLang="zh-CN"/>
              <a:t>xy</a:t>
            </a:r>
            <a:r>
              <a:rPr kumimoji="1" lang="zh-CN" altLang="en-US"/>
              <a:t>座標，將這些點帶入方程式求解至下列的式子</a:t>
            </a:r>
            <a:endParaRPr kumimoji="1" lang="zh-TW" altLang="en-US"/>
          </a:p>
        </p:txBody>
      </p:sp>
      <p:sp>
        <p:nvSpPr>
          <p:cNvPr id="4" name="投影片編號版面配置區 3"/>
          <p:cNvSpPr>
            <a:spLocks noGrp="1"/>
          </p:cNvSpPr>
          <p:nvPr>
            <p:ph type="sldNum" sz="quarter" idx="5"/>
          </p:nvPr>
        </p:nvSpPr>
        <p:spPr/>
        <p:txBody>
          <a:bodyPr/>
          <a:lstStyle/>
          <a:p>
            <a:fld id="{41C9100A-1998-4FFB-BF5D-E6DE785830CC}" type="slidenum">
              <a:rPr lang="zh-TW" altLang="en-US" smtClean="0"/>
              <a:t>29</a:t>
            </a:fld>
            <a:endParaRPr lang="zh-TW" altLang="en-US"/>
          </a:p>
        </p:txBody>
      </p:sp>
    </p:spTree>
    <p:extLst>
      <p:ext uri="{BB962C8B-B14F-4D97-AF65-F5344CB8AC3E}">
        <p14:creationId xmlns:p14="http://schemas.microsoft.com/office/powerpoint/2010/main" val="39015791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41C9100A-1998-4FFB-BF5D-E6DE785830CC}" type="slidenum">
              <a:rPr lang="zh-TW" altLang="en-US" smtClean="0"/>
              <a:t>3</a:t>
            </a:fld>
            <a:endParaRPr lang="zh-TW" altLang="en-US"/>
          </a:p>
        </p:txBody>
      </p:sp>
    </p:spTree>
    <p:extLst>
      <p:ext uri="{BB962C8B-B14F-4D97-AF65-F5344CB8AC3E}">
        <p14:creationId xmlns:p14="http://schemas.microsoft.com/office/powerpoint/2010/main" val="260788582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TW" altLang="en-US" dirty="0"/>
              <a:t>從前面的公式我們可以通過</a:t>
            </a:r>
            <a:r>
              <a:rPr kumimoji="1" lang="en-US" altLang="zh-TW" dirty="0"/>
              <a:t>2D</a:t>
            </a:r>
            <a:r>
              <a:rPr kumimoji="1" lang="zh-CN" altLang="en-US" dirty="0"/>
              <a:t>線性變換，可以把影像上的座標點轉換為平面上的座標，由於</a:t>
            </a:r>
            <a:r>
              <a:rPr kumimoji="1" lang="en-US" altLang="zh-CN" dirty="0"/>
              <a:t>2D</a:t>
            </a:r>
            <a:r>
              <a:rPr kumimoji="1" lang="zh-CN" altLang="en-US" dirty="0"/>
              <a:t>線性變換是將影像上的平面，也就是地板的位置轉換至平面上的位置，因此影像上的腳點提取位置就十分關鍵，如果我們繳點提取的位置不是位於地板上，就會造成很大的偏差，但是我們第一種腳點提取方法所提取的腳點位置與實際腳點位置相差很遠，因此我們改良了前面的腳點提取方法</a:t>
            </a:r>
            <a:r>
              <a:rPr kumimoji="1" lang="zh-TW" altLang="en-US" dirty="0"/>
              <a:t>來解決這樣的問題，達到更符合人體腳點的位置</a:t>
            </a:r>
          </a:p>
        </p:txBody>
      </p:sp>
      <p:sp>
        <p:nvSpPr>
          <p:cNvPr id="4" name="投影片編號版面配置區 3"/>
          <p:cNvSpPr>
            <a:spLocks noGrp="1"/>
          </p:cNvSpPr>
          <p:nvPr>
            <p:ph type="sldNum" sz="quarter" idx="5"/>
          </p:nvPr>
        </p:nvSpPr>
        <p:spPr/>
        <p:txBody>
          <a:bodyPr/>
          <a:lstStyle/>
          <a:p>
            <a:fld id="{41C9100A-1998-4FFB-BF5D-E6DE785830CC}" type="slidenum">
              <a:rPr lang="zh-TW" altLang="en-US" smtClean="0"/>
              <a:t>30</a:t>
            </a:fld>
            <a:endParaRPr lang="zh-TW" altLang="en-US"/>
          </a:p>
        </p:txBody>
      </p:sp>
    </p:spTree>
    <p:extLst>
      <p:ext uri="{BB962C8B-B14F-4D97-AF65-F5344CB8AC3E}">
        <p14:creationId xmlns:p14="http://schemas.microsoft.com/office/powerpoint/2010/main" val="115837841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a:p>
        </p:txBody>
      </p:sp>
      <p:sp>
        <p:nvSpPr>
          <p:cNvPr id="4" name="投影片編號版面配置區 3"/>
          <p:cNvSpPr>
            <a:spLocks noGrp="1"/>
          </p:cNvSpPr>
          <p:nvPr>
            <p:ph type="sldNum" sz="quarter" idx="5"/>
          </p:nvPr>
        </p:nvSpPr>
        <p:spPr/>
        <p:txBody>
          <a:bodyPr/>
          <a:lstStyle/>
          <a:p>
            <a:fld id="{41C9100A-1998-4FFB-BF5D-E6DE785830CC}" type="slidenum">
              <a:rPr lang="zh-TW" altLang="en-US" smtClean="0"/>
              <a:t>31</a:t>
            </a:fld>
            <a:endParaRPr lang="zh-TW" altLang="en-US"/>
          </a:p>
        </p:txBody>
      </p:sp>
    </p:spTree>
    <p:extLst>
      <p:ext uri="{BB962C8B-B14F-4D97-AF65-F5344CB8AC3E}">
        <p14:creationId xmlns:p14="http://schemas.microsoft.com/office/powerpoint/2010/main" val="103518934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a:p>
        </p:txBody>
      </p:sp>
      <p:sp>
        <p:nvSpPr>
          <p:cNvPr id="4" name="投影片編號版面配置區 3"/>
          <p:cNvSpPr>
            <a:spLocks noGrp="1"/>
          </p:cNvSpPr>
          <p:nvPr>
            <p:ph type="sldNum" sz="quarter" idx="5"/>
          </p:nvPr>
        </p:nvSpPr>
        <p:spPr/>
        <p:txBody>
          <a:bodyPr/>
          <a:lstStyle/>
          <a:p>
            <a:fld id="{41C9100A-1998-4FFB-BF5D-E6DE785830CC}" type="slidenum">
              <a:rPr lang="zh-TW" altLang="en-US" smtClean="0"/>
              <a:t>32</a:t>
            </a:fld>
            <a:endParaRPr lang="zh-TW" altLang="en-US"/>
          </a:p>
        </p:txBody>
      </p:sp>
    </p:spTree>
    <p:extLst>
      <p:ext uri="{BB962C8B-B14F-4D97-AF65-F5344CB8AC3E}">
        <p14:creationId xmlns:p14="http://schemas.microsoft.com/office/powerpoint/2010/main" val="398514293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a:p>
        </p:txBody>
      </p:sp>
      <p:sp>
        <p:nvSpPr>
          <p:cNvPr id="4" name="投影片編號版面配置區 3"/>
          <p:cNvSpPr>
            <a:spLocks noGrp="1"/>
          </p:cNvSpPr>
          <p:nvPr>
            <p:ph type="sldNum" sz="quarter" idx="5"/>
          </p:nvPr>
        </p:nvSpPr>
        <p:spPr/>
        <p:txBody>
          <a:bodyPr/>
          <a:lstStyle/>
          <a:p>
            <a:fld id="{41C9100A-1998-4FFB-BF5D-E6DE785830CC}" type="slidenum">
              <a:rPr lang="zh-TW" altLang="en-US" smtClean="0"/>
              <a:t>35</a:t>
            </a:fld>
            <a:endParaRPr lang="zh-TW" altLang="en-US"/>
          </a:p>
        </p:txBody>
      </p:sp>
    </p:spTree>
    <p:extLst>
      <p:ext uri="{BB962C8B-B14F-4D97-AF65-F5344CB8AC3E}">
        <p14:creationId xmlns:p14="http://schemas.microsoft.com/office/powerpoint/2010/main" val="423094518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CN" altLang="en-US"/>
              <a:t>雖然經過我們的改良後的腳點提取方法能讓誤差縮短，但是由於鏡頭的扭曲和線性變換上的轉換誤差，導致越靠近影像周圍的點轉換後的誤差會越高，因此我們採用機器學習模型來對這些誤差進行擬合，並將人體偵測到的關鍵點數目、影像腳點位置、線性變換後的平面位置作為模型的輸入。</a:t>
            </a:r>
            <a:endParaRPr kumimoji="1" lang="zh-TW" altLang="en-US"/>
          </a:p>
        </p:txBody>
      </p:sp>
      <p:sp>
        <p:nvSpPr>
          <p:cNvPr id="4" name="投影片編號版面配置區 3"/>
          <p:cNvSpPr>
            <a:spLocks noGrp="1"/>
          </p:cNvSpPr>
          <p:nvPr>
            <p:ph type="sldNum" sz="quarter" idx="5"/>
          </p:nvPr>
        </p:nvSpPr>
        <p:spPr/>
        <p:txBody>
          <a:bodyPr/>
          <a:lstStyle/>
          <a:p>
            <a:fld id="{41C9100A-1998-4FFB-BF5D-E6DE785830CC}" type="slidenum">
              <a:rPr lang="zh-TW" altLang="en-US" smtClean="0"/>
              <a:t>36</a:t>
            </a:fld>
            <a:endParaRPr lang="zh-TW" altLang="en-US"/>
          </a:p>
        </p:txBody>
      </p:sp>
    </p:spTree>
    <p:extLst>
      <p:ext uri="{BB962C8B-B14F-4D97-AF65-F5344CB8AC3E}">
        <p14:creationId xmlns:p14="http://schemas.microsoft.com/office/powerpoint/2010/main" val="405432968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en-US"/>
              <a:t>橫軸是、縱軸是，單位是公尺</a:t>
            </a:r>
            <a:endParaRPr kumimoji="1" lang="en-US" altLang="zh-TW"/>
          </a:p>
          <a:p>
            <a:r>
              <a:rPr kumimoji="1" lang="zh-TW" altLang="en-US"/>
              <a:t>最後是當我們得到</a:t>
            </a:r>
            <a:r>
              <a:rPr kumimoji="1" lang="en-US" altLang="zh-TW"/>
              <a:t>Wi-Fi</a:t>
            </a:r>
            <a:r>
              <a:rPr kumimoji="1" lang="zh-CN" altLang="en-US"/>
              <a:t>跟影像行人的位置後，我們採用的匹配方法是以最小的歐式距離進行匹配，如圖所示，此為轉換後的平面座標，橫軸是</a:t>
            </a:r>
            <a:r>
              <a:rPr kumimoji="1" lang="en-US" altLang="zh-CN"/>
              <a:t>X</a:t>
            </a:r>
            <a:r>
              <a:rPr kumimoji="1" lang="zh-CN" altLang="en-US"/>
              <a:t>粽軸是</a:t>
            </a:r>
            <a:r>
              <a:rPr kumimoji="1" lang="en-US" altLang="zh-CN"/>
              <a:t>y</a:t>
            </a:r>
            <a:r>
              <a:rPr kumimoji="1" lang="zh-CN" altLang="en-US"/>
              <a:t>，</a:t>
            </a:r>
            <a:r>
              <a:rPr kumimoji="1" lang="en-US" altLang="zh-CN"/>
              <a:t>p1,p2</a:t>
            </a:r>
            <a:r>
              <a:rPr kumimoji="1" lang="en-US" altLang="zh-TW"/>
              <a:t>,</a:t>
            </a:r>
            <a:r>
              <a:rPr kumimoji="1" lang="en-US" altLang="zh-CN"/>
              <a:t>p3</a:t>
            </a:r>
            <a:r>
              <a:rPr kumimoji="1" lang="zh-CN" altLang="en-US"/>
              <a:t>分別代表著影像中的行人轉換後的座標，</a:t>
            </a:r>
            <a:r>
              <a:rPr kumimoji="1" lang="en-US" altLang="zh-CN"/>
              <a:t>w</a:t>
            </a:r>
            <a:r>
              <a:rPr kumimoji="1" lang="zh-CN" altLang="en-US"/>
              <a:t>為</a:t>
            </a:r>
            <a:r>
              <a:rPr kumimoji="1" lang="en-US" altLang="zh-CN"/>
              <a:t>wi-fi</a:t>
            </a:r>
            <a:r>
              <a:rPr kumimoji="1" lang="zh-CN" altLang="en-US"/>
              <a:t>預測的座標，綠色虛線為</a:t>
            </a:r>
            <a:r>
              <a:rPr kumimoji="1" lang="en-US" altLang="zh-CN"/>
              <a:t>wi-fi</a:t>
            </a:r>
            <a:r>
              <a:rPr kumimoji="1" lang="zh-CN" altLang="en-US"/>
              <a:t>座標離行人們的距離，由圖可知</a:t>
            </a:r>
            <a:r>
              <a:rPr kumimoji="1" lang="en-US" altLang="zh-CN"/>
              <a:t>p1</a:t>
            </a:r>
            <a:r>
              <a:rPr kumimoji="1" lang="zh-CN" altLang="en-US"/>
              <a:t>是當前距離</a:t>
            </a:r>
            <a:r>
              <a:rPr kumimoji="1" lang="en-US" altLang="zh-CN"/>
              <a:t>w</a:t>
            </a:r>
            <a:r>
              <a:rPr kumimoji="1" lang="zh-CN" altLang="en-US"/>
              <a:t>點最小的位置，因此將</a:t>
            </a:r>
            <a:r>
              <a:rPr kumimoji="1" lang="en-US" altLang="zh-TW"/>
              <a:t>p1</a:t>
            </a:r>
            <a:r>
              <a:rPr kumimoji="1" lang="zh-CN" altLang="en-US"/>
              <a:t>作為當前用戶的位置。</a:t>
            </a:r>
            <a:endParaRPr kumimoji="1" lang="en-US" altLang="zh-TW"/>
          </a:p>
        </p:txBody>
      </p:sp>
      <p:sp>
        <p:nvSpPr>
          <p:cNvPr id="4" name="投影片編號版面配置區 3"/>
          <p:cNvSpPr>
            <a:spLocks noGrp="1"/>
          </p:cNvSpPr>
          <p:nvPr>
            <p:ph type="sldNum" sz="quarter" idx="5"/>
          </p:nvPr>
        </p:nvSpPr>
        <p:spPr/>
        <p:txBody>
          <a:bodyPr/>
          <a:lstStyle/>
          <a:p>
            <a:fld id="{41C9100A-1998-4FFB-BF5D-E6DE785830CC}" type="slidenum">
              <a:rPr lang="zh-TW" altLang="en-US" smtClean="0"/>
              <a:t>37</a:t>
            </a:fld>
            <a:endParaRPr lang="zh-TW" altLang="en-US"/>
          </a:p>
        </p:txBody>
      </p:sp>
    </p:spTree>
    <p:extLst>
      <p:ext uri="{BB962C8B-B14F-4D97-AF65-F5344CB8AC3E}">
        <p14:creationId xmlns:p14="http://schemas.microsoft.com/office/powerpoint/2010/main" val="42600124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隨著近年來科技的進步，全球定位系統</a:t>
            </a:r>
            <a:r>
              <a:rPr lang="en-US" altLang="zh-TW" dirty="0"/>
              <a:t>GPS</a:t>
            </a:r>
            <a:r>
              <a:rPr lang="zh-CN" altLang="en-US" dirty="0"/>
              <a:t>已經發展十分成熟，並被廣泛應用於我們生活當中，像是常見用來導航的</a:t>
            </a:r>
            <a:r>
              <a:rPr lang="en-US" altLang="zh-CN" dirty="0"/>
              <a:t>Googlemap</a:t>
            </a:r>
            <a:r>
              <a:rPr lang="zh-CN" altLang="en-US" dirty="0"/>
              <a:t>，還有外送平台</a:t>
            </a:r>
            <a:r>
              <a:rPr lang="en-US" altLang="zh-CN" dirty="0"/>
              <a:t>Uber eat, foodpanda</a:t>
            </a:r>
            <a:r>
              <a:rPr lang="zh-CN" altLang="en-US" dirty="0"/>
              <a:t>，甚至</a:t>
            </a:r>
            <a:r>
              <a:rPr lang="zh-TW" altLang="en-US" dirty="0"/>
              <a:t>在疫情中幫助追蹤人們經過的足跡</a:t>
            </a:r>
            <a:endParaRPr lang="en-US" altLang="zh-TW" dirty="0"/>
          </a:p>
          <a:p>
            <a:r>
              <a:rPr lang="zh-CN" altLang="en-US" dirty="0"/>
              <a:t>在室外環境中ＧＰＳ能夠達到</a:t>
            </a:r>
            <a:r>
              <a:rPr lang="en-US" altLang="zh-CN" dirty="0"/>
              <a:t>3</a:t>
            </a:r>
            <a:r>
              <a:rPr lang="zh-CN" altLang="en-US" dirty="0"/>
              <a:t>公尺左右的精準度，但是在室內卻會因為建築物的遮蔽導致訊號衰減，讓</a:t>
            </a:r>
            <a:r>
              <a:rPr lang="en-US" altLang="zh-CN" dirty="0"/>
              <a:t>GPs</a:t>
            </a:r>
            <a:r>
              <a:rPr lang="zh-CN" altLang="en-US" dirty="0"/>
              <a:t>在室內的精確度變得很不準確，因此如何在室內進行精確定位成了近年來熱門的研究項目</a:t>
            </a:r>
            <a:endParaRPr lang="en-US" altLang="zh-CN" dirty="0"/>
          </a:p>
        </p:txBody>
      </p:sp>
      <p:sp>
        <p:nvSpPr>
          <p:cNvPr id="4" name="投影片編號版面配置區 3"/>
          <p:cNvSpPr>
            <a:spLocks noGrp="1"/>
          </p:cNvSpPr>
          <p:nvPr>
            <p:ph type="sldNum" sz="quarter" idx="5"/>
          </p:nvPr>
        </p:nvSpPr>
        <p:spPr/>
        <p:txBody>
          <a:bodyPr/>
          <a:lstStyle/>
          <a:p>
            <a:fld id="{41C9100A-1998-4FFB-BF5D-E6DE785830CC}" type="slidenum">
              <a:rPr lang="zh-TW" altLang="en-US" smtClean="0"/>
              <a:t>4</a:t>
            </a:fld>
            <a:endParaRPr lang="zh-TW" altLang="en-US"/>
          </a:p>
        </p:txBody>
      </p:sp>
    </p:spTree>
    <p:extLst>
      <p:ext uri="{BB962C8B-B14F-4D97-AF65-F5344CB8AC3E}">
        <p14:creationId xmlns:p14="http://schemas.microsoft.com/office/powerpoint/2010/main" val="23398543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CN" altLang="en-US" dirty="0"/>
              <a:t>再介紹室內定位技術前，我們先介紹目前室內定位的應用，</a:t>
            </a:r>
            <a:r>
              <a:rPr lang="zh-TW" altLang="en-US" dirty="0"/>
              <a:t>室內定位的應用十分廣泛，且</a:t>
            </a:r>
            <a:r>
              <a:rPr lang="zh-TW" altLang="en-US" sz="1200" b="0" i="1" kern="1200" dirty="0">
                <a:solidFill>
                  <a:schemeClr val="tx1"/>
                </a:solidFill>
                <a:effectLst/>
                <a:latin typeface="+mn-lt"/>
                <a:ea typeface="+mn-ea"/>
                <a:cs typeface="+mn-cs"/>
              </a:rPr>
              <a:t>多數應用都具備高度商業價值</a:t>
            </a:r>
            <a:r>
              <a:rPr lang="zh-TW" altLang="en-US" dirty="0"/>
              <a:t>及廣況的前景，這邊列出常見的幾點室內定位應用：</a:t>
            </a:r>
            <a:endParaRPr lang="en-US" altLang="zh-TW" dirty="0"/>
          </a:p>
          <a:p>
            <a:pPr marL="228600" indent="-228600">
              <a:buAutoNum type="arabicPeriod"/>
            </a:pPr>
            <a:r>
              <a:rPr lang="zh-TW" altLang="en-US" dirty="0"/>
              <a:t>在商場中，消費者在逛街時，商城可以根據消費者所在位置發送商品的相關折扣給予消費者查看</a:t>
            </a:r>
            <a:endParaRPr lang="en-US" altLang="zh-TW" dirty="0"/>
          </a:p>
          <a:p>
            <a:pPr marL="228600" indent="-228600">
              <a:buAutoNum type="arabicPeriod"/>
            </a:pPr>
            <a:r>
              <a:rPr lang="zh-TW" altLang="en-US" dirty="0"/>
              <a:t>在醫院中，透過室內定位也可追蹤病人在醫院中的流動路線</a:t>
            </a:r>
            <a:endParaRPr lang="en-US" altLang="zh-TW" dirty="0"/>
          </a:p>
          <a:p>
            <a:pPr marL="228600" indent="-228600">
              <a:buAutoNum type="arabicPeriod"/>
            </a:pPr>
            <a:r>
              <a:rPr lang="zh-TW" altLang="en-US" dirty="0"/>
              <a:t>也能管控</a:t>
            </a:r>
            <a:r>
              <a:rPr lang="zh-TW" altLang="en-US" sz="1200" b="0" i="0" kern="1200" dirty="0">
                <a:solidFill>
                  <a:schemeClr val="tx1"/>
                </a:solidFill>
                <a:effectLst/>
                <a:latin typeface="+mn-lt"/>
                <a:ea typeface="+mn-ea"/>
                <a:cs typeface="+mn-cs"/>
              </a:rPr>
              <a:t>公司或工廠人員在工廠內的移動狀況，譬如危險區域的進入與監控</a:t>
            </a:r>
            <a:endParaRPr lang="en-US" altLang="zh-TW" sz="1200" b="0" i="0" kern="1200" dirty="0">
              <a:solidFill>
                <a:schemeClr val="tx1"/>
              </a:solidFill>
              <a:effectLst/>
              <a:latin typeface="+mn-lt"/>
              <a:ea typeface="+mn-ea"/>
              <a:cs typeface="+mn-cs"/>
            </a:endParaRPr>
          </a:p>
          <a:p>
            <a:pPr marL="228600" indent="-228600">
              <a:buAutoNum type="arabicPeriod"/>
            </a:pPr>
            <a:r>
              <a:rPr lang="zh-TW" altLang="en-US" sz="1200" b="0" i="0" kern="1200" dirty="0">
                <a:solidFill>
                  <a:schemeClr val="tx1"/>
                </a:solidFill>
                <a:effectLst/>
                <a:latin typeface="+mn-lt"/>
                <a:ea typeface="+mn-ea"/>
                <a:cs typeface="+mn-cs"/>
              </a:rPr>
              <a:t>最後也可用在我們的博物館的</a:t>
            </a:r>
            <a:r>
              <a:rPr lang="zh-TW" altLang="en-US" dirty="0"/>
              <a:t>行動導覽服務</a:t>
            </a:r>
            <a:endParaRPr lang="en-US" altLang="zh-TW" dirty="0"/>
          </a:p>
        </p:txBody>
      </p:sp>
      <p:sp>
        <p:nvSpPr>
          <p:cNvPr id="4" name="投影片編號版面配置區 3"/>
          <p:cNvSpPr>
            <a:spLocks noGrp="1"/>
          </p:cNvSpPr>
          <p:nvPr>
            <p:ph type="sldNum" sz="quarter" idx="5"/>
          </p:nvPr>
        </p:nvSpPr>
        <p:spPr/>
        <p:txBody>
          <a:bodyPr/>
          <a:lstStyle/>
          <a:p>
            <a:fld id="{41C9100A-1998-4FFB-BF5D-E6DE785830CC}" type="slidenum">
              <a:rPr lang="zh-TW" altLang="en-US" smtClean="0"/>
              <a:t>5</a:t>
            </a:fld>
            <a:endParaRPr lang="zh-TW" altLang="en-US"/>
          </a:p>
        </p:txBody>
      </p:sp>
    </p:spTree>
    <p:extLst>
      <p:ext uri="{BB962C8B-B14F-4D97-AF65-F5344CB8AC3E}">
        <p14:creationId xmlns:p14="http://schemas.microsoft.com/office/powerpoint/2010/main" val="4819005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目前實現室內定位的技術方向，主要分成兩個類別，第一種是基於無線訊號進行定位，第二種是基於影像。</a:t>
            </a:r>
            <a:endParaRPr lang="en-US" altLang="zh-TW" dirty="0"/>
          </a:p>
          <a:p>
            <a:r>
              <a:rPr lang="zh-TW" altLang="en-US" dirty="0"/>
              <a:t>訊號進行定位的常見方法有</a:t>
            </a:r>
            <a:r>
              <a:rPr lang="en-US" altLang="zh-TW" dirty="0" err="1"/>
              <a:t>wifi</a:t>
            </a:r>
            <a:r>
              <a:rPr lang="en-US" altLang="zh-TW" dirty="0"/>
              <a:t> </a:t>
            </a:r>
            <a:r>
              <a:rPr lang="en-US" altLang="zh-TW" dirty="0" err="1"/>
              <a:t>zigbee</a:t>
            </a:r>
            <a:r>
              <a:rPr lang="en-US" altLang="zh-TW" dirty="0"/>
              <a:t> </a:t>
            </a:r>
            <a:r>
              <a:rPr lang="zh-TW" altLang="en-US" dirty="0"/>
              <a:t>藍芽 </a:t>
            </a:r>
            <a:r>
              <a:rPr lang="en-US" altLang="zh-TW" dirty="0" err="1"/>
              <a:t>uwb</a:t>
            </a:r>
            <a:r>
              <a:rPr lang="zh-TW" altLang="en-US" dirty="0"/>
              <a:t>，紅外線，但基於訊號進行定位的方法會有下面幾個問題，像是</a:t>
            </a:r>
            <a:r>
              <a:rPr lang="en-US" altLang="zh-TW" dirty="0" err="1"/>
              <a:t>wifi</a:t>
            </a:r>
            <a:r>
              <a:rPr lang="en-US" altLang="zh-TW" dirty="0"/>
              <a:t> </a:t>
            </a:r>
            <a:r>
              <a:rPr lang="en-US" altLang="zh-TW" dirty="0" err="1"/>
              <a:t>zigbee</a:t>
            </a:r>
            <a:r>
              <a:rPr lang="en-US" altLang="zh-TW" dirty="0"/>
              <a:t> </a:t>
            </a:r>
            <a:r>
              <a:rPr lang="zh-TW" altLang="en-US" dirty="0"/>
              <a:t>藍芽沒有辦法達到高精度的室內定位定位，能達到高精度的</a:t>
            </a:r>
            <a:r>
              <a:rPr lang="en-US" altLang="zh-TW" dirty="0"/>
              <a:t>UWB</a:t>
            </a:r>
            <a:r>
              <a:rPr lang="zh-TW" altLang="en-US" dirty="0"/>
              <a:t>紅外線，雖然精確度高，卻需要成本高且需要額外的設備進行定位，</a:t>
            </a:r>
            <a:endParaRPr lang="en-US" altLang="zh-TW" dirty="0"/>
          </a:p>
          <a:p>
            <a:r>
              <a:rPr lang="zh-TW" altLang="en-US" dirty="0"/>
              <a:t>最後以無線訊號做定位的方法都會因為環境上的變化對訊號造成影響產生定位誤差</a:t>
            </a:r>
          </a:p>
        </p:txBody>
      </p:sp>
      <p:sp>
        <p:nvSpPr>
          <p:cNvPr id="4" name="投影片編號版面配置區 3"/>
          <p:cNvSpPr>
            <a:spLocks noGrp="1"/>
          </p:cNvSpPr>
          <p:nvPr>
            <p:ph type="sldNum" sz="quarter" idx="5"/>
          </p:nvPr>
        </p:nvSpPr>
        <p:spPr/>
        <p:txBody>
          <a:bodyPr/>
          <a:lstStyle/>
          <a:p>
            <a:fld id="{41C9100A-1998-4FFB-BF5D-E6DE785830CC}" type="slidenum">
              <a:rPr lang="zh-TW" altLang="en-US" smtClean="0"/>
              <a:t>6</a:t>
            </a:fld>
            <a:endParaRPr lang="zh-TW" altLang="en-US"/>
          </a:p>
        </p:txBody>
      </p:sp>
    </p:spTree>
    <p:extLst>
      <p:ext uri="{BB962C8B-B14F-4D97-AF65-F5344CB8AC3E}">
        <p14:creationId xmlns:p14="http://schemas.microsoft.com/office/powerpoint/2010/main" val="25165499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行人位置估計定位方式通常是通過多台攝影機擷取影像中的人物的腳點位置，再將影像中人體腳點的座標進行直接線性變換轉換為平面的座標，這種方式通常基於深度學習的人體辨識模型，當環境改變時，只要人有出現在影像中還是能進行人體的定位，</a:t>
            </a:r>
            <a:r>
              <a:rPr lang="zh-CN" altLang="en-US" dirty="0"/>
              <a:t>因此</a:t>
            </a:r>
            <a:r>
              <a:rPr lang="zh-TW" altLang="en-US" dirty="0"/>
              <a:t>適用於複雜的環境背景，</a:t>
            </a:r>
            <a:endParaRPr lang="en-US" altLang="zh-TW" dirty="0"/>
          </a:p>
          <a:p>
            <a:r>
              <a:rPr lang="zh-TW" altLang="en-US" dirty="0"/>
              <a:t>行人估計定位通常有高的精度，但卻無法辨識出人的身份，且當人體受到遮蔽物遮擋時，容易讓準確度降低，因此需要額外的相機避免遮蔽物的遮擋</a:t>
            </a:r>
            <a:endParaRPr lang="en-US" altLang="zh-TW" dirty="0"/>
          </a:p>
        </p:txBody>
      </p:sp>
      <p:sp>
        <p:nvSpPr>
          <p:cNvPr id="4" name="投影片編號版面配置區 3"/>
          <p:cNvSpPr>
            <a:spLocks noGrp="1"/>
          </p:cNvSpPr>
          <p:nvPr>
            <p:ph type="sldNum" sz="quarter" idx="5"/>
          </p:nvPr>
        </p:nvSpPr>
        <p:spPr/>
        <p:txBody>
          <a:bodyPr/>
          <a:lstStyle/>
          <a:p>
            <a:fld id="{41C9100A-1998-4FFB-BF5D-E6DE785830CC}" type="slidenum">
              <a:rPr lang="zh-TW" altLang="en-US" smtClean="0"/>
              <a:t>7</a:t>
            </a:fld>
            <a:endParaRPr lang="zh-TW" altLang="en-US"/>
          </a:p>
        </p:txBody>
      </p:sp>
    </p:spTree>
    <p:extLst>
      <p:ext uri="{BB962C8B-B14F-4D97-AF65-F5344CB8AC3E}">
        <p14:creationId xmlns:p14="http://schemas.microsoft.com/office/powerpoint/2010/main" val="16987029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CN" altLang="en-US" dirty="0"/>
              <a:t>接著我們比較了訊號定位及影像定位的方法，無線訊號定位主要是透過數學模型而影像則採用深度學習模型，因此在速度上純數學模型的速度較影像快，精準度來說無線訊號定位通常用於粗略位置定位，精準度落在</a:t>
            </a:r>
            <a:r>
              <a:rPr lang="en-US" altLang="zh-CN" dirty="0"/>
              <a:t>2 ~ 3</a:t>
            </a:r>
            <a:r>
              <a:rPr lang="zh-CN" altLang="en-US" dirty="0"/>
              <a:t>公尺影像則用於高精度定位，誤差落在</a:t>
            </a:r>
            <a:r>
              <a:rPr lang="en-US" altLang="zh-CN" dirty="0"/>
              <a:t>0.5</a:t>
            </a:r>
            <a:r>
              <a:rPr lang="zh-CN" altLang="en-US" dirty="0"/>
              <a:t>到</a:t>
            </a:r>
            <a:r>
              <a:rPr lang="en-US" altLang="zh-CN" dirty="0"/>
              <a:t>1</a:t>
            </a:r>
            <a:r>
              <a:rPr lang="zh-CN" altLang="en-US" dirty="0"/>
              <a:t>公尺，</a:t>
            </a:r>
            <a:endParaRPr lang="en-US" altLang="zh-CN" dirty="0"/>
          </a:p>
          <a:p>
            <a:r>
              <a:rPr lang="zh-CN" altLang="en-US" dirty="0"/>
              <a:t>在額外設備的需求上，無線訊號定位一般需要攜帶額外的裝置來進行資料的收集像是</a:t>
            </a:r>
            <a:r>
              <a:rPr lang="en-US" altLang="zh-CN" dirty="0"/>
              <a:t>UWB</a:t>
            </a:r>
            <a:r>
              <a:rPr lang="zh-CN" altLang="en-US" dirty="0"/>
              <a:t>、紅外線，影像則是通過監視攝影機並不需要額外攜帶設備，也因此用無線訊號可以得知用戶的設備資訊，影像則沒辦法</a:t>
            </a:r>
            <a:endParaRPr lang="en-US" altLang="zh-TW" dirty="0"/>
          </a:p>
        </p:txBody>
      </p:sp>
      <p:sp>
        <p:nvSpPr>
          <p:cNvPr id="4" name="投影片編號版面配置區 3"/>
          <p:cNvSpPr>
            <a:spLocks noGrp="1"/>
          </p:cNvSpPr>
          <p:nvPr>
            <p:ph type="sldNum" sz="quarter" idx="5"/>
          </p:nvPr>
        </p:nvSpPr>
        <p:spPr/>
        <p:txBody>
          <a:bodyPr/>
          <a:lstStyle/>
          <a:p>
            <a:fld id="{41C9100A-1998-4FFB-BF5D-E6DE785830CC}" type="slidenum">
              <a:rPr lang="zh-TW" altLang="en-US" smtClean="0"/>
              <a:t>8</a:t>
            </a:fld>
            <a:endParaRPr lang="zh-TW" altLang="en-US"/>
          </a:p>
        </p:txBody>
      </p:sp>
    </p:spTree>
    <p:extLst>
      <p:ext uri="{BB962C8B-B14F-4D97-AF65-F5344CB8AC3E}">
        <p14:creationId xmlns:p14="http://schemas.microsoft.com/office/powerpoint/2010/main" val="19130056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CN" altLang="en-US" dirty="0"/>
              <a:t>。</a:t>
            </a:r>
            <a:endParaRPr lang="en-US" altLang="zh-CN" dirty="0"/>
          </a:p>
          <a:p>
            <a:r>
              <a:rPr lang="zh-TW" altLang="en-US" dirty="0"/>
              <a:t>近年來</a:t>
            </a:r>
            <a:r>
              <a:rPr lang="zh-CN" altLang="en-US" dirty="0"/>
              <a:t>因為</a:t>
            </a:r>
            <a:r>
              <a:rPr lang="zh-TW" altLang="en-US" dirty="0"/>
              <a:t>人們對安全的重視，全球監視器將在</a:t>
            </a:r>
            <a:r>
              <a:rPr lang="en-US" altLang="zh-TW" dirty="0"/>
              <a:t>2021</a:t>
            </a:r>
            <a:r>
              <a:rPr lang="zh-TW" altLang="en-US" dirty="0"/>
              <a:t>年超過十億支，並且</a:t>
            </a:r>
            <a:r>
              <a:rPr lang="en-US" altLang="zh-TW" dirty="0" err="1"/>
              <a:t>wifi</a:t>
            </a:r>
            <a:r>
              <a:rPr lang="zh-TW" altLang="en-US" dirty="0"/>
              <a:t>作為上網的物聯網裝置更是無處不在，因此透過這些既有的設備，我們不用添加額外設備即可收集這些資料，利用現有的資源達到定位的需求。</a:t>
            </a:r>
            <a:endParaRPr lang="en-US" altLang="zh-TW" dirty="0"/>
          </a:p>
          <a:p>
            <a:r>
              <a:rPr lang="zh-CN" altLang="en-US" dirty="0"/>
              <a:t>我們的動機，是希望結合無線訊號及影像兩者的優點進行定位</a:t>
            </a:r>
            <a:r>
              <a:rPr lang="en-US" altLang="zh-TW" dirty="0"/>
              <a:t>Wi-Fi</a:t>
            </a:r>
            <a:r>
              <a:rPr lang="zh-CN" altLang="en-US" dirty="0"/>
              <a:t>雖然能夠辨識用戶的設備，卻有不夠高的精準度，而行人位置估計有較高的精確度卻無法獲取用戶設備的資訊，</a:t>
            </a:r>
            <a:r>
              <a:rPr lang="zh-TW" altLang="en-US" dirty="0"/>
              <a:t>因此本研究將結合</a:t>
            </a:r>
            <a:r>
              <a:rPr lang="en-US" altLang="zh-TW" dirty="0" err="1"/>
              <a:t>wifi</a:t>
            </a:r>
            <a:r>
              <a:rPr lang="zh-TW" altLang="en-US" dirty="0"/>
              <a:t>及影像建立兩階段的定位系統，先以</a:t>
            </a:r>
            <a:r>
              <a:rPr lang="en-US" altLang="zh-TW" dirty="0"/>
              <a:t>Wi-Fi</a:t>
            </a:r>
            <a:r>
              <a:rPr lang="zh-CN" altLang="en-US" dirty="0"/>
              <a:t>進行用戶辨識及粗略定位，再透過影像的行人位置估計方法達到精確的人員定位，再將兩者進行匹配達到最後的結果</a:t>
            </a:r>
            <a:endParaRPr lang="en-US" altLang="zh-TW" dirty="0"/>
          </a:p>
        </p:txBody>
      </p:sp>
      <p:sp>
        <p:nvSpPr>
          <p:cNvPr id="4" name="投影片編號版面配置區 3"/>
          <p:cNvSpPr>
            <a:spLocks noGrp="1"/>
          </p:cNvSpPr>
          <p:nvPr>
            <p:ph type="sldNum" sz="quarter" idx="5"/>
          </p:nvPr>
        </p:nvSpPr>
        <p:spPr/>
        <p:txBody>
          <a:bodyPr/>
          <a:lstStyle/>
          <a:p>
            <a:fld id="{41C9100A-1998-4FFB-BF5D-E6DE785830CC}" type="slidenum">
              <a:rPr lang="zh-TW" altLang="en-US" smtClean="0"/>
              <a:t>9</a:t>
            </a:fld>
            <a:endParaRPr lang="zh-TW" altLang="en-US"/>
          </a:p>
        </p:txBody>
      </p:sp>
    </p:spTree>
    <p:extLst>
      <p:ext uri="{BB962C8B-B14F-4D97-AF65-F5344CB8AC3E}">
        <p14:creationId xmlns:p14="http://schemas.microsoft.com/office/powerpoint/2010/main" val="27582311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標題投影片">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213743"/>
            <a:ext cx="10464800" cy="1927225"/>
          </a:xfrm>
        </p:spPr>
        <p:txBody>
          <a:bodyPr anchor="b">
            <a:noAutofit/>
          </a:bodyPr>
          <a:lstStyle>
            <a:lvl1pPr>
              <a:defRPr sz="2800" cap="none" baseline="0"/>
            </a:lvl1pPr>
          </a:lstStyle>
          <a:p>
            <a:r>
              <a:rPr lang="zh-TW" altLang="en-US" dirty="0"/>
              <a:t>按一下以編輯母片標題樣式</a:t>
            </a:r>
            <a:endParaRPr lang="en-US" dirty="0"/>
          </a:p>
        </p:txBody>
      </p:sp>
      <p:sp>
        <p:nvSpPr>
          <p:cNvPr id="3" name="Subtitle 2"/>
          <p:cNvSpPr>
            <a:spLocks noGrp="1"/>
          </p:cNvSpPr>
          <p:nvPr>
            <p:ph type="subTitle" idx="1"/>
          </p:nvPr>
        </p:nvSpPr>
        <p:spPr>
          <a:xfrm>
            <a:off x="914400" y="3645024"/>
            <a:ext cx="6765776" cy="1056320"/>
          </a:xfrm>
        </p:spPr>
        <p:txBody>
          <a:bodyPr/>
          <a:lstStyle>
            <a:lvl1pPr marL="0" indent="0" algn="l">
              <a:buNone/>
              <a:defRPr sz="1600">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TW" altLang="en-US"/>
              <a:t>按一下以編輯母片副標題樣式</a:t>
            </a:r>
            <a:endParaRPr lang="en-US" dirty="0"/>
          </a:p>
        </p:txBody>
      </p:sp>
      <p:sp>
        <p:nvSpPr>
          <p:cNvPr id="5" name="Footer Placeholder 4"/>
          <p:cNvSpPr>
            <a:spLocks noGrp="1"/>
          </p:cNvSpPr>
          <p:nvPr>
            <p:ph type="ftr" sz="quarter" idx="11"/>
          </p:nvPr>
        </p:nvSpPr>
        <p:spPr/>
        <p:txBody>
          <a:bodyPr/>
          <a:lstStyle/>
          <a:p>
            <a:endParaRPr lang="zh-TW" altLang="en-US"/>
          </a:p>
        </p:txBody>
      </p:sp>
      <p:cxnSp>
        <p:nvCxnSpPr>
          <p:cNvPr id="8" name="Straight Connector 7"/>
          <p:cNvCxnSpPr/>
          <p:nvPr/>
        </p:nvCxnSpPr>
        <p:spPr>
          <a:xfrm>
            <a:off x="914400" y="3398520"/>
            <a:ext cx="104648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內容版面配置區 12"/>
          <p:cNvSpPr>
            <a:spLocks noGrp="1"/>
          </p:cNvSpPr>
          <p:nvPr>
            <p:ph sz="quarter" idx="13"/>
          </p:nvPr>
        </p:nvSpPr>
        <p:spPr>
          <a:xfrm>
            <a:off x="6742154" y="4754910"/>
            <a:ext cx="5328592" cy="1440161"/>
          </a:xfrm>
        </p:spPr>
        <p:txBody>
          <a:bodyPr>
            <a:normAutofit/>
          </a:bodyPr>
          <a:lstStyle>
            <a:lvl1pPr marL="0" indent="0">
              <a:buNone/>
              <a:defRPr lang="zh-TW" altLang="en-US" sz="1600" kern="1200" dirty="0" smtClean="0">
                <a:solidFill>
                  <a:schemeClr val="tx1">
                    <a:lumMod val="75000"/>
                    <a:lumOff val="25000"/>
                  </a:schemeClr>
                </a:solidFill>
                <a:latin typeface="+mn-lt"/>
                <a:ea typeface="+mn-ea"/>
                <a:cs typeface="+mn-cs"/>
              </a:defRPr>
            </a:lvl1pPr>
          </a:lstStyle>
          <a:p>
            <a:pPr lvl="0"/>
            <a:r>
              <a:rPr lang="zh-TW" altLang="en-US"/>
              <a:t>按一下以編輯母片文字樣式</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a:p>
        </p:txBody>
      </p:sp>
      <p:sp>
        <p:nvSpPr>
          <p:cNvPr id="3" name="Vertical Text Placeholder 2"/>
          <p:cNvSpPr>
            <a:spLocks noGrp="1"/>
          </p:cNvSpPr>
          <p:nvPr>
            <p:ph type="body" orient="vert" idx="1"/>
          </p:nvPr>
        </p:nvSpPr>
        <p:spPr>
          <a:xfrm>
            <a:off x="609600" y="1600200"/>
            <a:ext cx="10972800" cy="4800041"/>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5" name="Footer Placeholder 4"/>
          <p:cNvSpPr>
            <a:spLocks noGrp="1"/>
          </p:cNvSpPr>
          <p:nvPr>
            <p:ph type="ftr" sz="quarter" idx="11"/>
          </p:nvPr>
        </p:nvSpPr>
        <p:spPr/>
        <p:txBody>
          <a:bodyPr/>
          <a:lstStyle/>
          <a:p>
            <a:endParaRPr lang="zh-TW" altLang="en-US"/>
          </a:p>
        </p:txBody>
      </p:sp>
      <p:sp>
        <p:nvSpPr>
          <p:cNvPr id="7" name="橢圓 6"/>
          <p:cNvSpPr/>
          <p:nvPr userDrawn="1"/>
        </p:nvSpPr>
        <p:spPr>
          <a:xfrm>
            <a:off x="11598365" y="6400242"/>
            <a:ext cx="346248" cy="360040"/>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Slide Number Placeholder 5"/>
          <p:cNvSpPr>
            <a:spLocks noGrp="1"/>
          </p:cNvSpPr>
          <p:nvPr>
            <p:ph type="sldNum" sz="quarter" idx="12"/>
          </p:nvPr>
        </p:nvSpPr>
        <p:spPr>
          <a:xfrm>
            <a:off x="11472231" y="6400241"/>
            <a:ext cx="598515" cy="360041"/>
          </a:xfrm>
          <a:prstGeom prst="rect">
            <a:avLst/>
          </a:prstGeom>
        </p:spPr>
        <p:txBody>
          <a:bodyPr anchor="ctr"/>
          <a:lstStyle>
            <a:lvl1pPr algn="ctr">
              <a:defRPr>
                <a:solidFill>
                  <a:schemeClr val="bg1"/>
                </a:solidFill>
              </a:defRPr>
            </a:lvl1pPr>
          </a:lstStyle>
          <a:p>
            <a:fld id="{73DA0BB7-265A-403C-9275-D587AB510EDC}" type="slidenum">
              <a:rPr lang="zh-TW" altLang="en-US" smtClean="0"/>
              <a:pPr/>
              <a:t>‹#›</a:t>
            </a:fld>
            <a:endParaRPr lang="zh-TW" altLang="en-US"/>
          </a:p>
        </p:txBody>
      </p:sp>
      <p:pic>
        <p:nvPicPr>
          <p:cNvPr id="8" name="圖片 7"/>
          <p:cNvPicPr>
            <a:picLocks noChangeAspect="1"/>
          </p:cNvPicPr>
          <p:nvPr userDrawn="1"/>
        </p:nvPicPr>
        <p:blipFill rotWithShape="1">
          <a:blip r:embed="rId2" cstate="print">
            <a:lum bright="70000" contrast="-70000"/>
            <a:extLst>
              <a:ext uri="{28A0092B-C50C-407E-A947-70E740481C1C}">
                <a14:useLocalDpi xmlns:a14="http://schemas.microsoft.com/office/drawing/2010/main"/>
              </a:ext>
            </a:extLst>
          </a:blip>
          <a:srcRect/>
          <a:stretch/>
        </p:blipFill>
        <p:spPr>
          <a:xfrm>
            <a:off x="10175776" y="5792672"/>
            <a:ext cx="2016224" cy="576064"/>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609600"/>
            <a:ext cx="2743200" cy="5790640"/>
          </a:xfrm>
        </p:spPr>
        <p:txBody>
          <a:bodyPr vert="eaVert" anchor="b"/>
          <a:lstStyle/>
          <a:p>
            <a:r>
              <a:rPr lang="zh-TW" altLang="en-US"/>
              <a:t>按一下以編輯母片標題樣式</a:t>
            </a:r>
            <a:endParaRPr lang="en-US" dirty="0"/>
          </a:p>
        </p:txBody>
      </p:sp>
      <p:sp>
        <p:nvSpPr>
          <p:cNvPr id="3" name="Vertical Text Placeholder 2"/>
          <p:cNvSpPr>
            <a:spLocks noGrp="1"/>
          </p:cNvSpPr>
          <p:nvPr>
            <p:ph type="body" orient="vert" idx="1"/>
          </p:nvPr>
        </p:nvSpPr>
        <p:spPr>
          <a:xfrm>
            <a:off x="609600" y="609600"/>
            <a:ext cx="8026400" cy="5790641"/>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Footer Placeholder 4"/>
          <p:cNvSpPr>
            <a:spLocks noGrp="1"/>
          </p:cNvSpPr>
          <p:nvPr>
            <p:ph type="ftr" sz="quarter" idx="11"/>
          </p:nvPr>
        </p:nvSpPr>
        <p:spPr/>
        <p:txBody>
          <a:bodyPr/>
          <a:lstStyle/>
          <a:p>
            <a:endParaRPr lang="zh-TW" altLang="en-US"/>
          </a:p>
        </p:txBody>
      </p:sp>
      <p:sp>
        <p:nvSpPr>
          <p:cNvPr id="7" name="橢圓 6"/>
          <p:cNvSpPr/>
          <p:nvPr userDrawn="1"/>
        </p:nvSpPr>
        <p:spPr>
          <a:xfrm>
            <a:off x="11598365" y="6400242"/>
            <a:ext cx="346248" cy="360040"/>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Slide Number Placeholder 5"/>
          <p:cNvSpPr>
            <a:spLocks noGrp="1"/>
          </p:cNvSpPr>
          <p:nvPr>
            <p:ph type="sldNum" sz="quarter" idx="12"/>
          </p:nvPr>
        </p:nvSpPr>
        <p:spPr>
          <a:xfrm>
            <a:off x="11472231" y="6400241"/>
            <a:ext cx="598515" cy="360041"/>
          </a:xfrm>
          <a:prstGeom prst="rect">
            <a:avLst/>
          </a:prstGeom>
        </p:spPr>
        <p:txBody>
          <a:bodyPr anchor="ctr"/>
          <a:lstStyle>
            <a:lvl1pPr algn="ctr">
              <a:defRPr>
                <a:solidFill>
                  <a:schemeClr val="bg1"/>
                </a:solidFill>
              </a:defRPr>
            </a:lvl1pPr>
          </a:lstStyle>
          <a:p>
            <a:fld id="{73DA0BB7-265A-403C-9275-D587AB510EDC}" type="slidenum">
              <a:rPr lang="zh-TW" altLang="en-US" smtClean="0"/>
              <a:pPr/>
              <a:t>‹#›</a:t>
            </a:fld>
            <a:endParaRPr lang="zh-TW" altLang="en-US"/>
          </a:p>
        </p:txBody>
      </p:sp>
      <p:pic>
        <p:nvPicPr>
          <p:cNvPr id="8" name="圖片 7"/>
          <p:cNvPicPr>
            <a:picLocks noChangeAspect="1"/>
          </p:cNvPicPr>
          <p:nvPr userDrawn="1"/>
        </p:nvPicPr>
        <p:blipFill rotWithShape="1">
          <a:blip r:embed="rId2" cstate="print">
            <a:lum bright="70000" contrast="-70000"/>
            <a:extLst>
              <a:ext uri="{28A0092B-C50C-407E-A947-70E740481C1C}">
                <a14:useLocalDpi xmlns:a14="http://schemas.microsoft.com/office/drawing/2010/main"/>
              </a:ext>
            </a:extLst>
          </a:blip>
          <a:srcRect/>
          <a:stretch/>
        </p:blipFill>
        <p:spPr>
          <a:xfrm>
            <a:off x="10175776" y="5792672"/>
            <a:ext cx="2016224" cy="576064"/>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idx="1"/>
          </p:nvPr>
        </p:nvSpPr>
        <p:spPr>
          <a:xfrm>
            <a:off x="609600" y="1600200"/>
            <a:ext cx="10972800" cy="4800040"/>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5" name="Footer Placeholder 4"/>
          <p:cNvSpPr>
            <a:spLocks noGrp="1"/>
          </p:cNvSpPr>
          <p:nvPr>
            <p:ph type="ftr" sz="quarter" idx="11"/>
          </p:nvPr>
        </p:nvSpPr>
        <p:spPr/>
        <p:txBody>
          <a:bodyPr/>
          <a:lstStyle/>
          <a:p>
            <a:endParaRPr lang="zh-TW" altLang="en-US"/>
          </a:p>
        </p:txBody>
      </p:sp>
      <p:sp>
        <p:nvSpPr>
          <p:cNvPr id="7" name="橢圓 6"/>
          <p:cNvSpPr/>
          <p:nvPr userDrawn="1"/>
        </p:nvSpPr>
        <p:spPr>
          <a:xfrm>
            <a:off x="11598365" y="6400242"/>
            <a:ext cx="346248" cy="360040"/>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Slide Number Placeholder 5"/>
          <p:cNvSpPr>
            <a:spLocks noGrp="1"/>
          </p:cNvSpPr>
          <p:nvPr>
            <p:ph type="sldNum" sz="quarter" idx="12"/>
          </p:nvPr>
        </p:nvSpPr>
        <p:spPr>
          <a:xfrm>
            <a:off x="11472231" y="6400241"/>
            <a:ext cx="598515" cy="360041"/>
          </a:xfrm>
          <a:prstGeom prst="rect">
            <a:avLst/>
          </a:prstGeom>
        </p:spPr>
        <p:txBody>
          <a:bodyPr anchor="ctr"/>
          <a:lstStyle>
            <a:lvl1pPr algn="ctr">
              <a:defRPr>
                <a:solidFill>
                  <a:schemeClr val="bg1"/>
                </a:solidFill>
              </a:defRPr>
            </a:lvl1pPr>
          </a:lstStyle>
          <a:p>
            <a:fld id="{73DA0BB7-265A-403C-9275-D587AB510EDC}" type="slidenum">
              <a:rPr lang="zh-TW" altLang="en-US" smtClean="0"/>
              <a:pPr/>
              <a:t>‹#›</a:t>
            </a:fld>
            <a:endParaRPr lang="zh-TW" altLang="en-US" dirty="0"/>
          </a:p>
        </p:txBody>
      </p:sp>
      <p:pic>
        <p:nvPicPr>
          <p:cNvPr id="8" name="圖片 7"/>
          <p:cNvPicPr>
            <a:picLocks noChangeAspect="1"/>
          </p:cNvPicPr>
          <p:nvPr userDrawn="1"/>
        </p:nvPicPr>
        <p:blipFill rotWithShape="1">
          <a:blip r:embed="rId2" cstate="print">
            <a:lum bright="70000" contrast="-70000"/>
            <a:extLst>
              <a:ext uri="{28A0092B-C50C-407E-A947-70E740481C1C}">
                <a14:useLocalDpi xmlns:a14="http://schemas.microsoft.com/office/drawing/2010/main"/>
              </a:ext>
            </a:extLst>
          </a:blip>
          <a:srcRect/>
          <a:stretch/>
        </p:blipFill>
        <p:spPr>
          <a:xfrm>
            <a:off x="10175776" y="5792672"/>
            <a:ext cx="2016224" cy="576064"/>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963084" y="2362201"/>
            <a:ext cx="10363200" cy="2200275"/>
          </a:xfrm>
        </p:spPr>
        <p:txBody>
          <a:bodyPr anchor="b">
            <a:normAutofit/>
          </a:bodyPr>
          <a:lstStyle>
            <a:lvl1pPr algn="l">
              <a:defRPr sz="4800" b="0" cap="none" baseline="0"/>
            </a:lvl1pPr>
          </a:lstStyle>
          <a:p>
            <a:r>
              <a:rPr lang="zh-TW" altLang="en-US" dirty="0"/>
              <a:t>按一下以編輯母片標題樣式</a:t>
            </a:r>
            <a:endParaRPr lang="en-US" dirty="0"/>
          </a:p>
        </p:txBody>
      </p:sp>
      <p:sp>
        <p:nvSpPr>
          <p:cNvPr id="3" name="Text Placeholder 2"/>
          <p:cNvSpPr>
            <a:spLocks noGrp="1"/>
          </p:cNvSpPr>
          <p:nvPr>
            <p:ph type="body" idx="1"/>
          </p:nvPr>
        </p:nvSpPr>
        <p:spPr>
          <a:xfrm>
            <a:off x="963084" y="4626865"/>
            <a:ext cx="10363200" cy="1500187"/>
          </a:xfrm>
        </p:spPr>
        <p:txBody>
          <a:bodyPr anchor="t">
            <a:normAutofit/>
          </a:bodyPr>
          <a:lstStyle>
            <a:lvl1pPr marL="0" indent="0">
              <a:buNone/>
              <a:defRPr sz="24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按一下以編輯母片文字樣式</a:t>
            </a:r>
          </a:p>
        </p:txBody>
      </p:sp>
      <p:sp>
        <p:nvSpPr>
          <p:cNvPr id="5" name="Footer Placeholder 4"/>
          <p:cNvSpPr>
            <a:spLocks noGrp="1"/>
          </p:cNvSpPr>
          <p:nvPr>
            <p:ph type="ftr" sz="quarter" idx="11"/>
          </p:nvPr>
        </p:nvSpPr>
        <p:spPr/>
        <p:txBody>
          <a:bodyPr/>
          <a:lstStyle/>
          <a:p>
            <a:endParaRPr lang="zh-TW" altLang="en-US"/>
          </a:p>
        </p:txBody>
      </p:sp>
      <p:sp>
        <p:nvSpPr>
          <p:cNvPr id="8" name="橢圓 7"/>
          <p:cNvSpPr/>
          <p:nvPr userDrawn="1"/>
        </p:nvSpPr>
        <p:spPr>
          <a:xfrm>
            <a:off x="11598365" y="6400242"/>
            <a:ext cx="346248" cy="360040"/>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Slide Number Placeholder 5"/>
          <p:cNvSpPr>
            <a:spLocks noGrp="1"/>
          </p:cNvSpPr>
          <p:nvPr>
            <p:ph type="sldNum" sz="quarter" idx="12"/>
          </p:nvPr>
        </p:nvSpPr>
        <p:spPr>
          <a:xfrm>
            <a:off x="11472231" y="6400241"/>
            <a:ext cx="598515" cy="360041"/>
          </a:xfrm>
          <a:prstGeom prst="rect">
            <a:avLst/>
          </a:prstGeom>
        </p:spPr>
        <p:txBody>
          <a:bodyPr anchor="ctr"/>
          <a:lstStyle>
            <a:lvl1pPr algn="ctr">
              <a:defRPr>
                <a:solidFill>
                  <a:schemeClr val="tx1"/>
                </a:solidFill>
              </a:defRPr>
            </a:lvl1pPr>
          </a:lstStyle>
          <a:p>
            <a:fld id="{73DA0BB7-265A-403C-9275-D587AB510EDC}" type="slidenum">
              <a:rPr lang="zh-TW" altLang="en-US" smtClean="0"/>
              <a:pPr/>
              <a:t>‹#›</a:t>
            </a:fld>
            <a:endParaRPr lang="zh-TW" altLang="en-US" dirty="0"/>
          </a:p>
        </p:txBody>
      </p:sp>
      <p:cxnSp>
        <p:nvCxnSpPr>
          <p:cNvPr id="7" name="Straight Connector 6"/>
          <p:cNvCxnSpPr/>
          <p:nvPr/>
        </p:nvCxnSpPr>
        <p:spPr>
          <a:xfrm>
            <a:off x="975360" y="4599432"/>
            <a:ext cx="104648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a:p>
        </p:txBody>
      </p:sp>
      <p:sp>
        <p:nvSpPr>
          <p:cNvPr id="3" name="Content Placeholder 2"/>
          <p:cNvSpPr>
            <a:spLocks noGrp="1"/>
          </p:cNvSpPr>
          <p:nvPr>
            <p:ph sz="half" idx="1"/>
          </p:nvPr>
        </p:nvSpPr>
        <p:spPr>
          <a:xfrm>
            <a:off x="609600" y="1673352"/>
            <a:ext cx="53848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Content Placeholder 3"/>
          <p:cNvSpPr>
            <a:spLocks noGrp="1"/>
          </p:cNvSpPr>
          <p:nvPr>
            <p:ph sz="half" idx="2"/>
          </p:nvPr>
        </p:nvSpPr>
        <p:spPr>
          <a:xfrm>
            <a:off x="6197600" y="1673352"/>
            <a:ext cx="53848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6" name="Footer Placeholder 5"/>
          <p:cNvSpPr>
            <a:spLocks noGrp="1"/>
          </p:cNvSpPr>
          <p:nvPr>
            <p:ph type="ftr" sz="quarter" idx="11"/>
          </p:nvPr>
        </p:nvSpPr>
        <p:spPr/>
        <p:txBody>
          <a:bodyPr/>
          <a:lstStyle/>
          <a:p>
            <a:endParaRPr lang="zh-TW" altLang="en-US"/>
          </a:p>
        </p:txBody>
      </p:sp>
      <p:sp>
        <p:nvSpPr>
          <p:cNvPr id="8" name="橢圓 7"/>
          <p:cNvSpPr/>
          <p:nvPr userDrawn="1"/>
        </p:nvSpPr>
        <p:spPr>
          <a:xfrm>
            <a:off x="11598365" y="6400242"/>
            <a:ext cx="346248" cy="360040"/>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Slide Number Placeholder 6"/>
          <p:cNvSpPr>
            <a:spLocks noGrp="1"/>
          </p:cNvSpPr>
          <p:nvPr>
            <p:ph type="sldNum" sz="quarter" idx="12"/>
          </p:nvPr>
        </p:nvSpPr>
        <p:spPr>
          <a:xfrm>
            <a:off x="11472231" y="6400241"/>
            <a:ext cx="598515" cy="360041"/>
          </a:xfrm>
          <a:prstGeom prst="rect">
            <a:avLst/>
          </a:prstGeom>
        </p:spPr>
        <p:txBody>
          <a:bodyPr anchor="ctr"/>
          <a:lstStyle>
            <a:lvl1pPr algn="ctr">
              <a:defRPr>
                <a:solidFill>
                  <a:schemeClr val="bg1"/>
                </a:solidFill>
              </a:defRPr>
            </a:lvl1pPr>
          </a:lstStyle>
          <a:p>
            <a:fld id="{73DA0BB7-265A-403C-9275-D587AB510EDC}" type="slidenum">
              <a:rPr lang="zh-TW" altLang="en-US" smtClean="0"/>
              <a:pPr/>
              <a:t>‹#›</a:t>
            </a:fld>
            <a:endParaRPr lang="zh-TW" altLang="en-US"/>
          </a:p>
        </p:txBody>
      </p:sp>
      <p:pic>
        <p:nvPicPr>
          <p:cNvPr id="9" name="圖片 8"/>
          <p:cNvPicPr>
            <a:picLocks noChangeAspect="1"/>
          </p:cNvPicPr>
          <p:nvPr userDrawn="1"/>
        </p:nvPicPr>
        <p:blipFill rotWithShape="1">
          <a:blip r:embed="rId2" cstate="print">
            <a:lum bright="70000" contrast="-70000"/>
            <a:extLst>
              <a:ext uri="{28A0092B-C50C-407E-A947-70E740481C1C}">
                <a14:useLocalDpi xmlns:a14="http://schemas.microsoft.com/office/drawing/2010/main"/>
              </a:ext>
            </a:extLst>
          </a:blip>
          <a:srcRect/>
          <a:stretch/>
        </p:blipFill>
        <p:spPr>
          <a:xfrm>
            <a:off x="10175776" y="5792672"/>
            <a:ext cx="2016224" cy="576064"/>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TW" altLang="en-US"/>
              <a:t>按一下以編輯母片標題樣式</a:t>
            </a:r>
            <a:endParaRPr lang="en-US" dirty="0"/>
          </a:p>
        </p:txBody>
      </p:sp>
      <p:sp>
        <p:nvSpPr>
          <p:cNvPr id="3" name="Text Placeholder 2"/>
          <p:cNvSpPr>
            <a:spLocks noGrp="1"/>
          </p:cNvSpPr>
          <p:nvPr>
            <p:ph type="body" idx="1"/>
          </p:nvPr>
        </p:nvSpPr>
        <p:spPr>
          <a:xfrm>
            <a:off x="609600" y="1676400"/>
            <a:ext cx="524256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Content Placeholder 3"/>
          <p:cNvSpPr>
            <a:spLocks noGrp="1"/>
          </p:cNvSpPr>
          <p:nvPr>
            <p:ph sz="half" idx="2"/>
          </p:nvPr>
        </p:nvSpPr>
        <p:spPr>
          <a:xfrm>
            <a:off x="609600" y="2438400"/>
            <a:ext cx="524256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Text Placeholder 4"/>
          <p:cNvSpPr>
            <a:spLocks noGrp="1"/>
          </p:cNvSpPr>
          <p:nvPr>
            <p:ph type="body" sz="quarter" idx="3"/>
          </p:nvPr>
        </p:nvSpPr>
        <p:spPr>
          <a:xfrm>
            <a:off x="6339840" y="1676400"/>
            <a:ext cx="524256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Content Placeholder 5"/>
          <p:cNvSpPr>
            <a:spLocks noGrp="1"/>
          </p:cNvSpPr>
          <p:nvPr>
            <p:ph sz="quarter" idx="4"/>
          </p:nvPr>
        </p:nvSpPr>
        <p:spPr>
          <a:xfrm>
            <a:off x="6339840" y="2438400"/>
            <a:ext cx="524256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8" name="Footer Placeholder 7"/>
          <p:cNvSpPr>
            <a:spLocks noGrp="1"/>
          </p:cNvSpPr>
          <p:nvPr>
            <p:ph type="ftr" sz="quarter" idx="11"/>
          </p:nvPr>
        </p:nvSpPr>
        <p:spPr/>
        <p:txBody>
          <a:bodyPr/>
          <a:lstStyle/>
          <a:p>
            <a:endParaRPr lang="zh-TW" altLang="en-US"/>
          </a:p>
        </p:txBody>
      </p:sp>
      <p:sp>
        <p:nvSpPr>
          <p:cNvPr id="10" name="橢圓 9"/>
          <p:cNvSpPr/>
          <p:nvPr userDrawn="1"/>
        </p:nvSpPr>
        <p:spPr>
          <a:xfrm>
            <a:off x="11598365" y="6400242"/>
            <a:ext cx="346248" cy="360040"/>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Slide Number Placeholder 8"/>
          <p:cNvSpPr>
            <a:spLocks noGrp="1"/>
          </p:cNvSpPr>
          <p:nvPr>
            <p:ph type="sldNum" sz="quarter" idx="12"/>
          </p:nvPr>
        </p:nvSpPr>
        <p:spPr>
          <a:xfrm>
            <a:off x="11472231" y="6400241"/>
            <a:ext cx="598515" cy="360041"/>
          </a:xfrm>
          <a:prstGeom prst="rect">
            <a:avLst/>
          </a:prstGeom>
        </p:spPr>
        <p:txBody>
          <a:bodyPr anchor="ctr"/>
          <a:lstStyle>
            <a:lvl1pPr algn="ctr">
              <a:defRPr>
                <a:solidFill>
                  <a:schemeClr val="bg1"/>
                </a:solidFill>
              </a:defRPr>
            </a:lvl1pPr>
          </a:lstStyle>
          <a:p>
            <a:fld id="{73DA0BB7-265A-403C-9275-D587AB510EDC}" type="slidenum">
              <a:rPr lang="zh-TW" altLang="en-US" smtClean="0"/>
              <a:pPr/>
              <a:t>‹#›</a:t>
            </a:fld>
            <a:endParaRPr lang="zh-TW" altLang="en-US"/>
          </a:p>
        </p:txBody>
      </p:sp>
      <p:cxnSp>
        <p:nvCxnSpPr>
          <p:cNvPr id="11" name="Straight Connector 10"/>
          <p:cNvCxnSpPr/>
          <p:nvPr/>
        </p:nvCxnSpPr>
        <p:spPr>
          <a:xfrm rot="5400000">
            <a:off x="3741949" y="4045691"/>
            <a:ext cx="4709160" cy="1059"/>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pic>
        <p:nvPicPr>
          <p:cNvPr id="12" name="圖片 11"/>
          <p:cNvPicPr>
            <a:picLocks noChangeAspect="1"/>
          </p:cNvPicPr>
          <p:nvPr userDrawn="1"/>
        </p:nvPicPr>
        <p:blipFill rotWithShape="1">
          <a:blip r:embed="rId2" cstate="print">
            <a:lum bright="70000" contrast="-70000"/>
            <a:extLst>
              <a:ext uri="{28A0092B-C50C-407E-A947-70E740481C1C}">
                <a14:useLocalDpi xmlns:a14="http://schemas.microsoft.com/office/drawing/2010/main"/>
              </a:ext>
            </a:extLst>
          </a:blip>
          <a:srcRect/>
          <a:stretch/>
        </p:blipFill>
        <p:spPr>
          <a:xfrm>
            <a:off x="10175776" y="5792672"/>
            <a:ext cx="2016224" cy="576064"/>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a:p>
        </p:txBody>
      </p:sp>
      <p:sp>
        <p:nvSpPr>
          <p:cNvPr id="4" name="Footer Placeholder 3"/>
          <p:cNvSpPr>
            <a:spLocks noGrp="1"/>
          </p:cNvSpPr>
          <p:nvPr>
            <p:ph type="ftr" sz="quarter" idx="11"/>
          </p:nvPr>
        </p:nvSpPr>
        <p:spPr/>
        <p:txBody>
          <a:bodyPr/>
          <a:lstStyle/>
          <a:p>
            <a:endParaRPr lang="zh-TW" altLang="en-US"/>
          </a:p>
        </p:txBody>
      </p:sp>
      <p:sp>
        <p:nvSpPr>
          <p:cNvPr id="6" name="橢圓 5"/>
          <p:cNvSpPr/>
          <p:nvPr userDrawn="1"/>
        </p:nvSpPr>
        <p:spPr>
          <a:xfrm>
            <a:off x="11598365" y="6400242"/>
            <a:ext cx="346248" cy="360040"/>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Slide Number Placeholder 4"/>
          <p:cNvSpPr>
            <a:spLocks noGrp="1"/>
          </p:cNvSpPr>
          <p:nvPr>
            <p:ph type="sldNum" sz="quarter" idx="12"/>
          </p:nvPr>
        </p:nvSpPr>
        <p:spPr>
          <a:xfrm>
            <a:off x="11472231" y="6400241"/>
            <a:ext cx="598515" cy="360041"/>
          </a:xfrm>
          <a:prstGeom prst="rect">
            <a:avLst/>
          </a:prstGeom>
        </p:spPr>
        <p:txBody>
          <a:bodyPr anchor="ctr"/>
          <a:lstStyle>
            <a:lvl1pPr algn="ctr">
              <a:defRPr>
                <a:solidFill>
                  <a:schemeClr val="bg1"/>
                </a:solidFill>
              </a:defRPr>
            </a:lvl1pPr>
          </a:lstStyle>
          <a:p>
            <a:fld id="{73DA0BB7-265A-403C-9275-D587AB510EDC}" type="slidenum">
              <a:rPr lang="zh-TW" altLang="en-US" smtClean="0"/>
              <a:pPr/>
              <a:t>‹#›</a:t>
            </a:fld>
            <a:endParaRPr lang="zh-TW" altLang="en-US"/>
          </a:p>
        </p:txBody>
      </p:sp>
      <p:pic>
        <p:nvPicPr>
          <p:cNvPr id="7" name="圖片 6"/>
          <p:cNvPicPr>
            <a:picLocks noChangeAspect="1"/>
          </p:cNvPicPr>
          <p:nvPr userDrawn="1"/>
        </p:nvPicPr>
        <p:blipFill rotWithShape="1">
          <a:blip r:embed="rId2" cstate="print">
            <a:lum bright="70000" contrast="-70000"/>
            <a:extLst>
              <a:ext uri="{28A0092B-C50C-407E-A947-70E740481C1C}">
                <a14:useLocalDpi xmlns:a14="http://schemas.microsoft.com/office/drawing/2010/main"/>
              </a:ext>
            </a:extLst>
          </a:blip>
          <a:srcRect/>
          <a:stretch/>
        </p:blipFill>
        <p:spPr>
          <a:xfrm>
            <a:off x="10175776" y="5792672"/>
            <a:ext cx="2016224" cy="576064"/>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endParaRPr lang="zh-TW" altLang="en-US"/>
          </a:p>
        </p:txBody>
      </p:sp>
      <p:sp>
        <p:nvSpPr>
          <p:cNvPr id="5" name="橢圓 4"/>
          <p:cNvSpPr/>
          <p:nvPr userDrawn="1"/>
        </p:nvSpPr>
        <p:spPr>
          <a:xfrm>
            <a:off x="11598365" y="6400242"/>
            <a:ext cx="346248" cy="360040"/>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 name="Slide Number Placeholder 3"/>
          <p:cNvSpPr>
            <a:spLocks noGrp="1"/>
          </p:cNvSpPr>
          <p:nvPr>
            <p:ph type="sldNum" sz="quarter" idx="12"/>
          </p:nvPr>
        </p:nvSpPr>
        <p:spPr>
          <a:xfrm>
            <a:off x="11472231" y="6400241"/>
            <a:ext cx="598515" cy="360041"/>
          </a:xfrm>
          <a:prstGeom prst="rect">
            <a:avLst/>
          </a:prstGeom>
        </p:spPr>
        <p:txBody>
          <a:bodyPr anchor="ctr"/>
          <a:lstStyle>
            <a:lvl1pPr algn="ctr">
              <a:defRPr>
                <a:solidFill>
                  <a:schemeClr val="bg1"/>
                </a:solidFill>
              </a:defRPr>
            </a:lvl1pPr>
          </a:lstStyle>
          <a:p>
            <a:fld id="{73DA0BB7-265A-403C-9275-D587AB510EDC}" type="slidenum">
              <a:rPr lang="zh-TW" altLang="en-US" smtClean="0"/>
              <a:pPr/>
              <a:t>‹#›</a:t>
            </a:fld>
            <a:endParaRPr lang="zh-TW" altLang="en-US"/>
          </a:p>
        </p:txBody>
      </p:sp>
      <p:pic>
        <p:nvPicPr>
          <p:cNvPr id="6" name="圖片 5"/>
          <p:cNvPicPr>
            <a:picLocks noChangeAspect="1"/>
          </p:cNvPicPr>
          <p:nvPr userDrawn="1"/>
        </p:nvPicPr>
        <p:blipFill rotWithShape="1">
          <a:blip r:embed="rId2" cstate="print">
            <a:lum bright="70000" contrast="-70000"/>
            <a:extLst>
              <a:ext uri="{28A0092B-C50C-407E-A947-70E740481C1C}">
                <a14:useLocalDpi xmlns:a14="http://schemas.microsoft.com/office/drawing/2010/main"/>
              </a:ext>
            </a:extLst>
          </a:blip>
          <a:srcRect/>
          <a:stretch/>
        </p:blipFill>
        <p:spPr>
          <a:xfrm>
            <a:off x="10175776" y="5792672"/>
            <a:ext cx="2016224" cy="576064"/>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Title 1"/>
          <p:cNvSpPr>
            <a:spLocks noGrp="1"/>
          </p:cNvSpPr>
          <p:nvPr>
            <p:ph type="title"/>
          </p:nvPr>
        </p:nvSpPr>
        <p:spPr>
          <a:xfrm>
            <a:off x="609600" y="792080"/>
            <a:ext cx="2852928" cy="1261872"/>
          </a:xfrm>
        </p:spPr>
        <p:txBody>
          <a:bodyPr anchor="b">
            <a:noAutofit/>
          </a:bodyPr>
          <a:lstStyle>
            <a:lvl1pPr algn="l">
              <a:defRPr sz="2400" b="0"/>
            </a:lvl1pPr>
          </a:lstStyle>
          <a:p>
            <a:r>
              <a:rPr lang="zh-TW" altLang="en-US"/>
              <a:t>按一下以編輯母片標題樣式</a:t>
            </a:r>
            <a:endParaRPr lang="en-US" dirty="0"/>
          </a:p>
        </p:txBody>
      </p:sp>
      <p:sp>
        <p:nvSpPr>
          <p:cNvPr id="3" name="Content Placeholder 2"/>
          <p:cNvSpPr>
            <a:spLocks noGrp="1"/>
          </p:cNvSpPr>
          <p:nvPr>
            <p:ph idx="1"/>
          </p:nvPr>
        </p:nvSpPr>
        <p:spPr>
          <a:xfrm>
            <a:off x="3962400" y="792080"/>
            <a:ext cx="7620000" cy="55778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Text Placeholder 3"/>
          <p:cNvSpPr>
            <a:spLocks noGrp="1"/>
          </p:cNvSpPr>
          <p:nvPr>
            <p:ph type="body" sz="half" idx="2"/>
          </p:nvPr>
        </p:nvSpPr>
        <p:spPr>
          <a:xfrm>
            <a:off x="609601" y="2130553"/>
            <a:ext cx="2852928" cy="424361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6" name="Footer Placeholder 5"/>
          <p:cNvSpPr>
            <a:spLocks noGrp="1"/>
          </p:cNvSpPr>
          <p:nvPr>
            <p:ph type="ftr" sz="quarter" idx="11"/>
          </p:nvPr>
        </p:nvSpPr>
        <p:spPr/>
        <p:txBody>
          <a:bodyPr/>
          <a:lstStyle/>
          <a:p>
            <a:endParaRPr lang="zh-TW" altLang="en-US"/>
          </a:p>
        </p:txBody>
      </p:sp>
      <p:sp>
        <p:nvSpPr>
          <p:cNvPr id="8" name="橢圓 7"/>
          <p:cNvSpPr/>
          <p:nvPr userDrawn="1"/>
        </p:nvSpPr>
        <p:spPr>
          <a:xfrm>
            <a:off x="11598365" y="6400242"/>
            <a:ext cx="346248" cy="360040"/>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Slide Number Placeholder 6"/>
          <p:cNvSpPr>
            <a:spLocks noGrp="1"/>
          </p:cNvSpPr>
          <p:nvPr>
            <p:ph type="sldNum" sz="quarter" idx="12"/>
          </p:nvPr>
        </p:nvSpPr>
        <p:spPr>
          <a:xfrm>
            <a:off x="11472231" y="6400241"/>
            <a:ext cx="598515" cy="360041"/>
          </a:xfrm>
          <a:prstGeom prst="rect">
            <a:avLst/>
          </a:prstGeom>
        </p:spPr>
        <p:txBody>
          <a:bodyPr anchor="ctr"/>
          <a:lstStyle>
            <a:lvl1pPr algn="ctr">
              <a:defRPr>
                <a:solidFill>
                  <a:schemeClr val="bg1"/>
                </a:solidFill>
              </a:defRPr>
            </a:lvl1pPr>
          </a:lstStyle>
          <a:p>
            <a:fld id="{73DA0BB7-265A-403C-9275-D587AB510EDC}" type="slidenum">
              <a:rPr lang="zh-TW" altLang="en-US" smtClean="0"/>
              <a:pPr/>
              <a:t>‹#›</a:t>
            </a:fld>
            <a:endParaRPr lang="zh-TW" altLang="en-US"/>
          </a:p>
        </p:txBody>
      </p:sp>
      <p:cxnSp>
        <p:nvCxnSpPr>
          <p:cNvPr id="9" name="Straight Connector 8"/>
          <p:cNvCxnSpPr/>
          <p:nvPr/>
        </p:nvCxnSpPr>
        <p:spPr>
          <a:xfrm rot="5400000">
            <a:off x="912152" y="3579942"/>
            <a:ext cx="5577840" cy="2117"/>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pic>
        <p:nvPicPr>
          <p:cNvPr id="10" name="圖片 9"/>
          <p:cNvPicPr>
            <a:picLocks noChangeAspect="1"/>
          </p:cNvPicPr>
          <p:nvPr userDrawn="1"/>
        </p:nvPicPr>
        <p:blipFill rotWithShape="1">
          <a:blip r:embed="rId2" cstate="print">
            <a:lum bright="70000" contrast="-70000"/>
            <a:extLst>
              <a:ext uri="{28A0092B-C50C-407E-A947-70E740481C1C}">
                <a14:useLocalDpi xmlns:a14="http://schemas.microsoft.com/office/drawing/2010/main"/>
              </a:ext>
            </a:extLst>
          </a:blip>
          <a:srcRect/>
          <a:stretch/>
        </p:blipFill>
        <p:spPr>
          <a:xfrm>
            <a:off x="10175776" y="5792672"/>
            <a:ext cx="2016224" cy="576064"/>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Title 1"/>
          <p:cNvSpPr>
            <a:spLocks noGrp="1"/>
          </p:cNvSpPr>
          <p:nvPr>
            <p:ph type="title"/>
          </p:nvPr>
        </p:nvSpPr>
        <p:spPr>
          <a:xfrm>
            <a:off x="609600" y="792480"/>
            <a:ext cx="2856907" cy="1264920"/>
          </a:xfrm>
        </p:spPr>
        <p:txBody>
          <a:bodyPr anchor="b">
            <a:normAutofit/>
          </a:bodyPr>
          <a:lstStyle>
            <a:lvl1pPr algn="l">
              <a:defRPr sz="2400" b="0"/>
            </a:lvl1pPr>
          </a:lstStyle>
          <a:p>
            <a:r>
              <a:rPr lang="zh-TW" altLang="en-US"/>
              <a:t>按一下以編輯母片標題樣式</a:t>
            </a:r>
            <a:endParaRPr lang="en-US" dirty="0"/>
          </a:p>
        </p:txBody>
      </p:sp>
      <p:sp>
        <p:nvSpPr>
          <p:cNvPr id="3" name="Picture Placeholder 2"/>
          <p:cNvSpPr>
            <a:spLocks noGrp="1"/>
          </p:cNvSpPr>
          <p:nvPr>
            <p:ph type="pic" idx="1"/>
          </p:nvPr>
        </p:nvSpPr>
        <p:spPr>
          <a:xfrm>
            <a:off x="3811480" y="838201"/>
            <a:ext cx="7872520" cy="5500456"/>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a:t>按一下圖示以新增圖片</a:t>
            </a:r>
            <a:endParaRPr lang="en-US" dirty="0"/>
          </a:p>
        </p:txBody>
      </p:sp>
      <p:sp>
        <p:nvSpPr>
          <p:cNvPr id="4" name="Text Placeholder 3"/>
          <p:cNvSpPr>
            <a:spLocks noGrp="1"/>
          </p:cNvSpPr>
          <p:nvPr>
            <p:ph type="body" sz="half" idx="2"/>
          </p:nvPr>
        </p:nvSpPr>
        <p:spPr>
          <a:xfrm>
            <a:off x="609600" y="2133600"/>
            <a:ext cx="2852928" cy="424281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pic>
        <p:nvPicPr>
          <p:cNvPr id="9" name="圖片 8"/>
          <p:cNvPicPr>
            <a:picLocks noChangeAspect="1"/>
          </p:cNvPicPr>
          <p:nvPr userDrawn="1"/>
        </p:nvPicPr>
        <p:blipFill rotWithShape="1">
          <a:blip r:embed="rId2" cstate="print">
            <a:lum bright="70000" contrast="-70000"/>
            <a:extLst>
              <a:ext uri="{28A0092B-C50C-407E-A947-70E740481C1C}">
                <a14:useLocalDpi xmlns:a14="http://schemas.microsoft.com/office/drawing/2010/main"/>
              </a:ext>
            </a:extLst>
          </a:blip>
          <a:srcRect/>
          <a:stretch/>
        </p:blipFill>
        <p:spPr>
          <a:xfrm>
            <a:off x="10175776" y="5792672"/>
            <a:ext cx="2016224" cy="576064"/>
          </a:xfrm>
          <a:prstGeom prst="rect">
            <a:avLst/>
          </a:prstGeom>
        </p:spPr>
      </p:pic>
      <p:sp>
        <p:nvSpPr>
          <p:cNvPr id="6" name="Footer Placeholder 5"/>
          <p:cNvSpPr>
            <a:spLocks noGrp="1"/>
          </p:cNvSpPr>
          <p:nvPr>
            <p:ph type="ftr" sz="quarter" idx="11"/>
          </p:nvPr>
        </p:nvSpPr>
        <p:spPr/>
        <p:txBody>
          <a:bodyPr/>
          <a:lstStyle/>
          <a:p>
            <a:endParaRPr lang="zh-TW" altLang="en-US"/>
          </a:p>
        </p:txBody>
      </p:sp>
      <p:sp>
        <p:nvSpPr>
          <p:cNvPr id="8" name="橢圓 7"/>
          <p:cNvSpPr/>
          <p:nvPr userDrawn="1"/>
        </p:nvSpPr>
        <p:spPr>
          <a:xfrm>
            <a:off x="11598365" y="6400242"/>
            <a:ext cx="346248" cy="360040"/>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Slide Number Placeholder 6"/>
          <p:cNvSpPr>
            <a:spLocks noGrp="1"/>
          </p:cNvSpPr>
          <p:nvPr>
            <p:ph type="sldNum" sz="quarter" idx="12"/>
          </p:nvPr>
        </p:nvSpPr>
        <p:spPr>
          <a:xfrm>
            <a:off x="11472231" y="6400241"/>
            <a:ext cx="598515" cy="360041"/>
          </a:xfrm>
          <a:prstGeom prst="rect">
            <a:avLst/>
          </a:prstGeom>
        </p:spPr>
        <p:txBody>
          <a:bodyPr anchor="ctr"/>
          <a:lstStyle>
            <a:lvl1pPr algn="ctr">
              <a:defRPr>
                <a:solidFill>
                  <a:schemeClr val="bg1"/>
                </a:solidFill>
              </a:defRPr>
            </a:lvl1pPr>
          </a:lstStyle>
          <a:p>
            <a:fld id="{73DA0BB7-265A-403C-9275-D587AB510EDC}" type="slidenum">
              <a:rPr lang="zh-TW" altLang="en-US" smtClean="0"/>
              <a:pPr/>
              <a:t>‹#›</a:t>
            </a:fld>
            <a:endParaRPr lang="zh-TW"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a:xfrm>
            <a:off x="0" y="220786"/>
            <a:ext cx="12192000" cy="2286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Placeholder 1"/>
          <p:cNvSpPr>
            <a:spLocks noGrp="1"/>
          </p:cNvSpPr>
          <p:nvPr>
            <p:ph type="title"/>
          </p:nvPr>
        </p:nvSpPr>
        <p:spPr>
          <a:xfrm>
            <a:off x="609600" y="533400"/>
            <a:ext cx="10972800" cy="990600"/>
          </a:xfrm>
          <a:prstGeom prst="rect">
            <a:avLst/>
          </a:prstGeom>
        </p:spPr>
        <p:txBody>
          <a:bodyPr vert="horz" lIns="91440" tIns="45720" rIns="91440" bIns="45720" rtlCol="0" anchor="ctr">
            <a:normAutofit/>
          </a:bodyPr>
          <a:lstStyle/>
          <a:p>
            <a:r>
              <a:rPr lang="zh-TW" altLang="en-US" dirty="0"/>
              <a:t>按一下以編輯母片標題樣式</a:t>
            </a:r>
            <a:endParaRPr lang="en-US" dirty="0"/>
          </a:p>
        </p:txBody>
      </p:sp>
      <p:sp>
        <p:nvSpPr>
          <p:cNvPr id="3" name="Text Placeholder 2"/>
          <p:cNvSpPr>
            <a:spLocks noGrp="1"/>
          </p:cNvSpPr>
          <p:nvPr>
            <p:ph type="body" idx="1"/>
          </p:nvPr>
        </p:nvSpPr>
        <p:spPr>
          <a:xfrm>
            <a:off x="609600" y="1600200"/>
            <a:ext cx="10972800" cy="4876800"/>
          </a:xfrm>
          <a:prstGeom prst="rect">
            <a:avLst/>
          </a:prstGeom>
        </p:spPr>
        <p:txBody>
          <a:bodyPr vert="horz" lIns="91440" tIns="45720" rIns="91440" bIns="45720" rtlCol="0">
            <a:normAutofit/>
          </a:body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endParaRPr lang="en-US" dirty="0"/>
          </a:p>
        </p:txBody>
      </p:sp>
      <p:sp>
        <p:nvSpPr>
          <p:cNvPr id="7" name="Rectangle 6"/>
          <p:cNvSpPr/>
          <p:nvPr/>
        </p:nvSpPr>
        <p:spPr>
          <a:xfrm>
            <a:off x="0" y="0"/>
            <a:ext cx="12192000" cy="22078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sz="1400" dirty="0"/>
          </a:p>
        </p:txBody>
      </p:sp>
      <p:sp>
        <p:nvSpPr>
          <p:cNvPr id="5" name="Footer Placeholder 4"/>
          <p:cNvSpPr>
            <a:spLocks noGrp="1"/>
          </p:cNvSpPr>
          <p:nvPr>
            <p:ph type="ftr" sz="quarter" idx="3"/>
          </p:nvPr>
        </p:nvSpPr>
        <p:spPr>
          <a:xfrm>
            <a:off x="4572000" y="18288"/>
            <a:ext cx="5486400" cy="329184"/>
          </a:xfrm>
          <a:prstGeom prst="rect">
            <a:avLst/>
          </a:prstGeom>
        </p:spPr>
        <p:txBody>
          <a:bodyPr vert="horz" lIns="91440" tIns="45720" rIns="91440" bIns="45720" rtlCol="0" anchor="ctr"/>
          <a:lstStyle>
            <a:lvl1pPr algn="ctr">
              <a:defRPr sz="1200">
                <a:solidFill>
                  <a:srgbClr val="FFFFFF"/>
                </a:solidFill>
              </a:defRPr>
            </a:lvl1pPr>
          </a:lstStyle>
          <a:p>
            <a:endParaRPr lang="zh-TW" altLang="en-US"/>
          </a:p>
        </p:txBody>
      </p:sp>
      <p:sp>
        <p:nvSpPr>
          <p:cNvPr id="11" name="Rectangle 6"/>
          <p:cNvSpPr/>
          <p:nvPr userDrawn="1"/>
        </p:nvSpPr>
        <p:spPr>
          <a:xfrm>
            <a:off x="8398603" y="6477000"/>
            <a:ext cx="3793397" cy="206524"/>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9" name="Rectangle 6"/>
          <p:cNvSpPr/>
          <p:nvPr userDrawn="1"/>
        </p:nvSpPr>
        <p:spPr>
          <a:xfrm>
            <a:off x="-1653" y="6477000"/>
            <a:ext cx="3793397" cy="206524"/>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3" name="文字方塊 12"/>
          <p:cNvSpPr txBox="1"/>
          <p:nvPr userDrawn="1"/>
        </p:nvSpPr>
        <p:spPr>
          <a:xfrm>
            <a:off x="4106898" y="6426374"/>
            <a:ext cx="3978205" cy="307777"/>
          </a:xfrm>
          <a:prstGeom prst="rect">
            <a:avLst/>
          </a:prstGeom>
          <a:noFill/>
        </p:spPr>
        <p:txBody>
          <a:bodyPr wrap="none" rtlCol="0">
            <a:spAutoFit/>
          </a:bodyPr>
          <a:lstStyle/>
          <a:p>
            <a:r>
              <a:rPr lang="en-US" altLang="zh-TW" sz="1400" kern="1200" dirty="0">
                <a:solidFill>
                  <a:schemeClr val="tx1">
                    <a:lumMod val="75000"/>
                    <a:lumOff val="25000"/>
                  </a:schemeClr>
                </a:solidFill>
                <a:latin typeface="+mn-lt"/>
                <a:ea typeface="+mn-ea"/>
                <a:cs typeface="+mn-cs"/>
              </a:rPr>
              <a:t>NTUST - </a:t>
            </a:r>
            <a:r>
              <a:rPr lang="en-US" altLang="zh-TW" sz="1400" kern="1200" dirty="0">
                <a:solidFill>
                  <a:schemeClr val="accent1"/>
                </a:solidFill>
                <a:latin typeface="+mn-lt"/>
                <a:ea typeface="+mn-ea"/>
                <a:cs typeface="+mn-cs"/>
              </a:rPr>
              <a:t>M</a:t>
            </a:r>
            <a:r>
              <a:rPr lang="en-US" altLang="zh-TW" sz="1400" kern="1200" dirty="0">
                <a:solidFill>
                  <a:schemeClr val="tx1">
                    <a:lumMod val="75000"/>
                    <a:lumOff val="25000"/>
                  </a:schemeClr>
                </a:solidFill>
                <a:latin typeface="+mn-lt"/>
                <a:ea typeface="+mn-ea"/>
                <a:cs typeface="+mn-cs"/>
              </a:rPr>
              <a:t>obilizing </a:t>
            </a:r>
            <a:r>
              <a:rPr lang="en-US" altLang="zh-TW" sz="1400" kern="1200" dirty="0">
                <a:solidFill>
                  <a:schemeClr val="accent1"/>
                </a:solidFill>
                <a:latin typeface="+mn-lt"/>
                <a:ea typeface="+mn-ea"/>
                <a:cs typeface="+mn-cs"/>
              </a:rPr>
              <a:t>I</a:t>
            </a:r>
            <a:r>
              <a:rPr lang="en-US" altLang="zh-TW" sz="1400" kern="1200" dirty="0">
                <a:solidFill>
                  <a:schemeClr val="tx1">
                    <a:lumMod val="75000"/>
                    <a:lumOff val="25000"/>
                  </a:schemeClr>
                </a:solidFill>
                <a:latin typeface="+mn-lt"/>
                <a:ea typeface="+mn-ea"/>
                <a:cs typeface="+mn-cs"/>
              </a:rPr>
              <a:t>nformation </a:t>
            </a:r>
            <a:r>
              <a:rPr lang="en-US" altLang="zh-TW" sz="1400" kern="1200" dirty="0">
                <a:solidFill>
                  <a:schemeClr val="accent1"/>
                </a:solidFill>
                <a:latin typeface="+mn-lt"/>
                <a:ea typeface="+mn-ea"/>
                <a:cs typeface="+mn-cs"/>
              </a:rPr>
              <a:t>T</a:t>
            </a:r>
            <a:r>
              <a:rPr lang="en-US" altLang="zh-TW" sz="1400" kern="1200" dirty="0">
                <a:solidFill>
                  <a:schemeClr val="tx1">
                    <a:lumMod val="75000"/>
                    <a:lumOff val="25000"/>
                  </a:schemeClr>
                </a:solidFill>
                <a:latin typeface="+mn-lt"/>
                <a:ea typeface="+mn-ea"/>
                <a:cs typeface="+mn-cs"/>
              </a:rPr>
              <a:t>echnology </a:t>
            </a:r>
            <a:r>
              <a:rPr lang="en-US" altLang="zh-TW" sz="1400" kern="1200" dirty="0">
                <a:solidFill>
                  <a:schemeClr val="accent1"/>
                </a:solidFill>
                <a:latin typeface="+mn-lt"/>
                <a:ea typeface="+mn-ea"/>
                <a:cs typeface="+mn-cs"/>
              </a:rPr>
              <a:t>Lab</a:t>
            </a:r>
            <a:endParaRPr lang="zh-TW" altLang="en-US" sz="1400" kern="1200" dirty="0">
              <a:solidFill>
                <a:schemeClr val="accent1"/>
              </a:solidFill>
              <a:latin typeface="+mn-lt"/>
              <a:ea typeface="+mn-ea"/>
              <a:cs typeface="+mn-cs"/>
            </a:endParaRPr>
          </a:p>
        </p:txBody>
      </p:sp>
      <p:pic>
        <p:nvPicPr>
          <p:cNvPr id="18" name="圖片 17"/>
          <p:cNvPicPr>
            <a:picLocks noChangeAspect="1"/>
          </p:cNvPicPr>
          <p:nvPr userDrawn="1"/>
        </p:nvPicPr>
        <p:blipFill>
          <a:blip r:embed="rId13" cstate="print">
            <a:extLst>
              <a:ext uri="{28A0092B-C50C-407E-A947-70E740481C1C}">
                <a14:useLocalDpi xmlns:a14="http://schemas.microsoft.com/office/drawing/2010/main"/>
              </a:ext>
            </a:extLst>
          </a:blip>
          <a:stretch>
            <a:fillRect/>
          </a:stretch>
        </p:blipFill>
        <p:spPr>
          <a:xfrm>
            <a:off x="47328" y="4696"/>
            <a:ext cx="1631504" cy="396781"/>
          </a:xfrm>
          <a:prstGeom prst="rect">
            <a:avLst/>
          </a:prstGeom>
        </p:spPr>
      </p:pic>
      <p:pic>
        <p:nvPicPr>
          <p:cNvPr id="4" name="圖片 3"/>
          <p:cNvPicPr>
            <a:picLocks noChangeAspect="1"/>
          </p:cNvPicPr>
          <p:nvPr userDrawn="1"/>
        </p:nvPicPr>
        <p:blipFill>
          <a:blip r:embed="rId14">
            <a:extLst>
              <a:ext uri="{28A0092B-C50C-407E-A947-70E740481C1C}">
                <a14:useLocalDpi xmlns:a14="http://schemas.microsoft.com/office/drawing/2010/main"/>
              </a:ext>
            </a:extLst>
          </a:blip>
          <a:stretch>
            <a:fillRect/>
          </a:stretch>
        </p:blipFill>
        <p:spPr>
          <a:xfrm>
            <a:off x="9480624" y="-994"/>
            <a:ext cx="2678825" cy="450380"/>
          </a:xfrm>
          <a:prstGeom prst="rect">
            <a:avLst/>
          </a:prstGeom>
          <a:effectLst>
            <a:outerShdw blurRad="50800" dist="38100" dir="2700000" algn="tl" rotWithShape="0">
              <a:prstClr val="black">
                <a:alpha val="40000"/>
              </a:prstClr>
            </a:outerShdw>
          </a:effectLst>
        </p:spPr>
      </p:pic>
    </p:spTree>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hf hdr="0" ftr="0" dt="0"/>
  <p:txStyles>
    <p:titleStyle>
      <a:lvl1pPr algn="l" defTabSz="914400" rtl="0" eaLnBrk="1" latinLnBrk="0" hangingPunct="1">
        <a:spcBef>
          <a:spcPct val="0"/>
        </a:spcBef>
        <a:buNone/>
        <a:defRPr sz="4000" kern="1200" spc="-100" baseline="0">
          <a:solidFill>
            <a:schemeClr val="tx2"/>
          </a:solidFill>
          <a:latin typeface="+mj-lt"/>
          <a:ea typeface="+mj-ea"/>
          <a:cs typeface="+mj-cs"/>
        </a:defRPr>
      </a:lvl1pPr>
    </p:titleStyle>
    <p:body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8.png"/><Relationship Id="rId4" Type="http://schemas.openxmlformats.org/officeDocument/2006/relationships/image" Target="../media/image27.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31.emf"/></Relationships>
</file>

<file path=ppt/slides/_rels/slide14.xml.rels><?xml version="1.0" encoding="UTF-8" standalone="yes"?>
<Relationships xmlns="http://schemas.openxmlformats.org/package/2006/relationships"><Relationship Id="rId3" Type="http://schemas.openxmlformats.org/officeDocument/2006/relationships/image" Target="../media/image32.tif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5.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jpeg"/><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33.jpeg"/><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40.jpeg"/><Relationship Id="rId5" Type="http://schemas.openxmlformats.org/officeDocument/2006/relationships/image" Target="../media/image39.jpeg"/><Relationship Id="rId4" Type="http://schemas.openxmlformats.org/officeDocument/2006/relationships/image" Target="../media/image38.jpeg"/></Relationships>
</file>

<file path=ppt/slides/_rels/slide2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42.jpeg"/></Relationships>
</file>

<file path=ppt/slides/_rels/slide2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42.jpeg"/></Relationships>
</file>

<file path=ppt/slides/_rels/slide24.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2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26.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2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2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47.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42.jpeg"/></Relationships>
</file>

<file path=ppt/slides/_rels/slide33.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36.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2.tiff"/><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5.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tiff"/><Relationship Id="rId7"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8.tiff"/><Relationship Id="rId7" Type="http://schemas.openxmlformats.org/officeDocument/2006/relationships/image" Target="../media/image17.tiff"/><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6.tiff"/><Relationship Id="rId5" Type="http://schemas.openxmlformats.org/officeDocument/2006/relationships/image" Target="../media/image15.pn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8.tiff"/></Relationships>
</file>

<file path=ppt/slides/_rels/slide8.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 Id="rId9"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695400" y="1196752"/>
            <a:ext cx="11014248" cy="1927225"/>
          </a:xfrm>
        </p:spPr>
        <p:txBody>
          <a:bodyPr/>
          <a:lstStyle/>
          <a:p>
            <a:pPr algn="ctr"/>
            <a:br>
              <a:rPr lang="en" altLang="zh-TW" sz="4800" dirty="0"/>
            </a:br>
            <a:r>
              <a:rPr lang="zh-TW" altLang="zh-TW" sz="3600"/>
              <a:t>融合</a:t>
            </a:r>
            <a:r>
              <a:rPr lang="en-US" altLang="zh-TW" sz="3600"/>
              <a:t>Wi-Fi</a:t>
            </a:r>
            <a:r>
              <a:rPr lang="zh-TW" altLang="zh-TW" sz="3600"/>
              <a:t>訊號強度與人體姿態估計進行兩階段定位系統</a:t>
            </a:r>
            <a:br>
              <a:rPr lang="en-US" altLang="zh-TW" sz="3600"/>
            </a:br>
            <a:r>
              <a:rPr lang="en" altLang="zh-TW" sz="3600" dirty="0"/>
              <a:t>Two-Phase Positioning System Based on the Fusion of Wi-Fi Signal Strength and Pose Estimation</a:t>
            </a:r>
            <a:endParaRPr lang="zh-TW" altLang="en-US" sz="4800" dirty="0"/>
          </a:p>
        </p:txBody>
      </p:sp>
      <p:sp>
        <p:nvSpPr>
          <p:cNvPr id="5" name="內容版面配置區 4"/>
          <p:cNvSpPr>
            <a:spLocks noGrp="1"/>
          </p:cNvSpPr>
          <p:nvPr>
            <p:ph sz="quarter" idx="13"/>
          </p:nvPr>
        </p:nvSpPr>
        <p:spPr>
          <a:xfrm>
            <a:off x="6888088" y="4869160"/>
            <a:ext cx="5040560" cy="1338386"/>
          </a:xfrm>
        </p:spPr>
        <p:txBody>
          <a:bodyPr>
            <a:normAutofit/>
          </a:bodyPr>
          <a:lstStyle/>
          <a:p>
            <a:r>
              <a:rPr lang="en-US" altLang="zh-TW" dirty="0"/>
              <a:t>Advisor</a:t>
            </a:r>
            <a:r>
              <a:rPr lang="zh-TW" altLang="en-US" dirty="0"/>
              <a:t>：</a:t>
            </a:r>
            <a:r>
              <a:rPr lang="en-US" altLang="zh-TW" dirty="0"/>
              <a:t>Jenq-Shiou Leu</a:t>
            </a:r>
          </a:p>
          <a:p>
            <a:r>
              <a:rPr lang="en-US" altLang="zh-TW" dirty="0"/>
              <a:t>Student</a:t>
            </a:r>
            <a:r>
              <a:rPr lang="zh-TW" altLang="en-US" dirty="0"/>
              <a:t>：</a:t>
            </a:r>
            <a:r>
              <a:rPr lang="en-US" altLang="zh-TW" dirty="0"/>
              <a:t>Han-Hsuan Cheng</a:t>
            </a:r>
          </a:p>
          <a:p>
            <a:r>
              <a:rPr lang="en-US" altLang="zh-TW" dirty="0"/>
              <a:t>Date</a:t>
            </a:r>
            <a:r>
              <a:rPr lang="zh-TW" altLang="en-US" dirty="0"/>
              <a:t>：</a:t>
            </a:r>
            <a:r>
              <a:rPr lang="en-US" altLang="zh-TW" dirty="0"/>
              <a:t>2022/01/24</a:t>
            </a:r>
          </a:p>
          <a:p>
            <a:r>
              <a:rPr lang="en-US" altLang="zh-TW" dirty="0"/>
              <a:t>National Taiwan University of Science and Technology</a:t>
            </a:r>
          </a:p>
        </p:txBody>
      </p:sp>
      <p:pic>
        <p:nvPicPr>
          <p:cNvPr id="6" name="圖片 5"/>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19336" y="5733256"/>
            <a:ext cx="2304256" cy="671384"/>
          </a:xfrm>
          <a:prstGeom prst="rect">
            <a:avLst/>
          </a:prstGeom>
        </p:spPr>
      </p:pic>
    </p:spTree>
    <p:extLst>
      <p:ext uri="{BB962C8B-B14F-4D97-AF65-F5344CB8AC3E}">
        <p14:creationId xmlns:p14="http://schemas.microsoft.com/office/powerpoint/2010/main" val="34350423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r>
              <a:rPr lang="en-US" altLang="zh-TW"/>
              <a:t>Proposed Solution</a:t>
            </a:r>
            <a:endParaRPr lang="zh-TW" altLang="en-US"/>
          </a:p>
        </p:txBody>
      </p:sp>
      <p:sp>
        <p:nvSpPr>
          <p:cNvPr id="4" name="投影片編號版面配置區 3"/>
          <p:cNvSpPr>
            <a:spLocks noGrp="1"/>
          </p:cNvSpPr>
          <p:nvPr>
            <p:ph type="sldNum" sz="quarter" idx="12"/>
          </p:nvPr>
        </p:nvSpPr>
        <p:spPr>
          <a:xfrm>
            <a:off x="11474068" y="6412788"/>
            <a:ext cx="598515" cy="360041"/>
          </a:xfrm>
        </p:spPr>
        <p:txBody>
          <a:bodyPr/>
          <a:lstStyle/>
          <a:p>
            <a:fld id="{73DA0BB7-265A-403C-9275-D587AB510EDC}" type="slidenum">
              <a:rPr lang="zh-TW" altLang="en-US" smtClean="0"/>
              <a:pPr/>
              <a:t>10</a:t>
            </a:fld>
            <a:endParaRPr lang="zh-TW" altLang="en-US" dirty="0"/>
          </a:p>
        </p:txBody>
      </p:sp>
      <p:pic>
        <p:nvPicPr>
          <p:cNvPr id="8" name="圖片 7">
            <a:extLst>
              <a:ext uri="{FF2B5EF4-FFF2-40B4-BE49-F238E27FC236}">
                <a16:creationId xmlns:a16="http://schemas.microsoft.com/office/drawing/2014/main" id="{ABF9990A-02FF-6C47-B1E4-9EC8D797BB0B}"/>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781023" y="1701320"/>
            <a:ext cx="2299970" cy="2299970"/>
          </a:xfrm>
          <a:prstGeom prst="rect">
            <a:avLst/>
          </a:prstGeom>
        </p:spPr>
      </p:pic>
      <p:grpSp>
        <p:nvGrpSpPr>
          <p:cNvPr id="30" name="群組 29">
            <a:extLst>
              <a:ext uri="{FF2B5EF4-FFF2-40B4-BE49-F238E27FC236}">
                <a16:creationId xmlns:a16="http://schemas.microsoft.com/office/drawing/2014/main" id="{9AF1CFCA-A52F-7743-87C0-91A126328DC5}"/>
              </a:ext>
            </a:extLst>
          </p:cNvPr>
          <p:cNvGrpSpPr/>
          <p:nvPr/>
        </p:nvGrpSpPr>
        <p:grpSpPr>
          <a:xfrm>
            <a:off x="1532462" y="3722258"/>
            <a:ext cx="1656184" cy="1869368"/>
            <a:chOff x="1271464" y="3503848"/>
            <a:chExt cx="1656184" cy="1869368"/>
          </a:xfrm>
        </p:grpSpPr>
        <p:pic>
          <p:nvPicPr>
            <p:cNvPr id="31" name="圖片 30">
              <a:extLst>
                <a:ext uri="{FF2B5EF4-FFF2-40B4-BE49-F238E27FC236}">
                  <a16:creationId xmlns:a16="http://schemas.microsoft.com/office/drawing/2014/main" id="{BFE79B31-E7D7-1D4B-900E-149E231A5792}"/>
                </a:ext>
              </a:extLst>
            </p:cNvPr>
            <p:cNvPicPr>
              <a:picLocks noChangeAspect="1"/>
            </p:cNvPicPr>
            <p:nvPr/>
          </p:nvPicPr>
          <p:blipFill>
            <a:blip r:embed="rId4" cstate="print">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1271464" y="3717032"/>
              <a:ext cx="1656184" cy="1656184"/>
            </a:xfrm>
            <a:prstGeom prst="rect">
              <a:avLst/>
            </a:prstGeom>
          </p:spPr>
        </p:pic>
        <p:pic>
          <p:nvPicPr>
            <p:cNvPr id="32" name="圖片 31">
              <a:extLst>
                <a:ext uri="{FF2B5EF4-FFF2-40B4-BE49-F238E27FC236}">
                  <a16:creationId xmlns:a16="http://schemas.microsoft.com/office/drawing/2014/main" id="{31E70A80-59C3-8A43-9A9E-199A21F2DF78}"/>
                </a:ext>
              </a:extLst>
            </p:cNvPr>
            <p:cNvPicPr>
              <a:picLocks noChangeAspect="1"/>
            </p:cNvPicPr>
            <p:nvPr/>
          </p:nvPicPr>
          <p:blipFill>
            <a:blip r:embed="rId5" cstate="print">
              <a:duotone>
                <a:prstClr val="black"/>
                <a:schemeClr val="accent6">
                  <a:tint val="45000"/>
                  <a:satMod val="400000"/>
                </a:schemeClr>
              </a:duotone>
              <a:extLst>
                <a:ext uri="{28A0092B-C50C-407E-A947-70E740481C1C}">
                  <a14:useLocalDpi xmlns:a14="http://schemas.microsoft.com/office/drawing/2010/main"/>
                </a:ext>
              </a:extLst>
            </a:blip>
            <a:stretch>
              <a:fillRect/>
            </a:stretch>
          </p:blipFill>
          <p:spPr>
            <a:xfrm>
              <a:off x="2279576" y="3503848"/>
              <a:ext cx="426368" cy="426368"/>
            </a:xfrm>
            <a:prstGeom prst="rect">
              <a:avLst/>
            </a:prstGeom>
          </p:spPr>
        </p:pic>
      </p:grpSp>
      <p:cxnSp>
        <p:nvCxnSpPr>
          <p:cNvPr id="10" name="直線箭頭接點 9">
            <a:extLst>
              <a:ext uri="{FF2B5EF4-FFF2-40B4-BE49-F238E27FC236}">
                <a16:creationId xmlns:a16="http://schemas.microsoft.com/office/drawing/2014/main" id="{26004E30-DCF2-7C49-ADC9-155F9468E177}"/>
              </a:ext>
            </a:extLst>
          </p:cNvPr>
          <p:cNvCxnSpPr>
            <a:cxnSpLocks/>
          </p:cNvCxnSpPr>
          <p:nvPr/>
        </p:nvCxnSpPr>
        <p:spPr>
          <a:xfrm flipV="1">
            <a:off x="3102244" y="3181632"/>
            <a:ext cx="1765181" cy="5830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直線箭頭接點 32">
            <a:extLst>
              <a:ext uri="{FF2B5EF4-FFF2-40B4-BE49-F238E27FC236}">
                <a16:creationId xmlns:a16="http://schemas.microsoft.com/office/drawing/2014/main" id="{2DF3EBD0-BC14-3449-9AA6-AFD4F79F8465}"/>
              </a:ext>
            </a:extLst>
          </p:cNvPr>
          <p:cNvCxnSpPr>
            <a:cxnSpLocks/>
          </p:cNvCxnSpPr>
          <p:nvPr/>
        </p:nvCxnSpPr>
        <p:spPr>
          <a:xfrm flipH="1">
            <a:off x="3163101" y="3526618"/>
            <a:ext cx="1839626" cy="6639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內容版面配置區 5">
            <a:extLst>
              <a:ext uri="{FF2B5EF4-FFF2-40B4-BE49-F238E27FC236}">
                <a16:creationId xmlns:a16="http://schemas.microsoft.com/office/drawing/2014/main" id="{647D9088-B234-2342-9BC4-815ABED6A085}"/>
              </a:ext>
            </a:extLst>
          </p:cNvPr>
          <p:cNvSpPr>
            <a:spLocks noGrp="1"/>
          </p:cNvSpPr>
          <p:nvPr>
            <p:ph idx="1"/>
          </p:nvPr>
        </p:nvSpPr>
        <p:spPr>
          <a:xfrm>
            <a:off x="2460281" y="2754148"/>
            <a:ext cx="2506374" cy="971844"/>
          </a:xfrm>
        </p:spPr>
        <p:txBody>
          <a:bodyPr>
            <a:normAutofit/>
          </a:bodyPr>
          <a:lstStyle/>
          <a:p>
            <a:pPr marL="0" indent="0">
              <a:buNone/>
            </a:pPr>
            <a:r>
              <a:rPr kumimoji="1" lang="en-US" altLang="zh-TW" sz="1800" dirty="0"/>
              <a:t> Wi-Fi</a:t>
            </a:r>
            <a:r>
              <a:rPr lang="en-US" altLang="zh-TW" sz="1800" dirty="0"/>
              <a:t> RSSI (Receive signal strength) </a:t>
            </a:r>
          </a:p>
          <a:p>
            <a:pPr lvl="2"/>
            <a:endParaRPr lang="zh-TW" altLang="en-US" sz="1600" dirty="0"/>
          </a:p>
        </p:txBody>
      </p:sp>
      <p:sp>
        <p:nvSpPr>
          <p:cNvPr id="42" name="內容版面配置區 5">
            <a:extLst>
              <a:ext uri="{FF2B5EF4-FFF2-40B4-BE49-F238E27FC236}">
                <a16:creationId xmlns:a16="http://schemas.microsoft.com/office/drawing/2014/main" id="{BC2F84C4-4764-5140-A87C-C92E955F0316}"/>
              </a:ext>
            </a:extLst>
          </p:cNvPr>
          <p:cNvSpPr txBox="1">
            <a:spLocks/>
          </p:cNvSpPr>
          <p:nvPr/>
        </p:nvSpPr>
        <p:spPr>
          <a:xfrm>
            <a:off x="3698571" y="4096957"/>
            <a:ext cx="2164904" cy="575801"/>
          </a:xfrm>
          <a:prstGeom prst="rect">
            <a:avLst/>
          </a:prstGeom>
        </p:spPr>
        <p:txBody>
          <a:bodyPr vert="horz" lIns="91440" tIns="45720" rIns="91440" bIns="45720" rtlCol="0">
            <a:normAutofit/>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0" indent="0">
              <a:buFont typeface="Arial" pitchFamily="34" charset="0"/>
              <a:buNone/>
            </a:pPr>
            <a:r>
              <a:rPr lang="en-US" altLang="zh-TW" sz="2000"/>
              <a:t>Position X,Y</a:t>
            </a:r>
          </a:p>
          <a:p>
            <a:pPr lvl="2"/>
            <a:endParaRPr lang="zh-TW" altLang="en-US" sz="1600"/>
          </a:p>
        </p:txBody>
      </p:sp>
      <p:sp>
        <p:nvSpPr>
          <p:cNvPr id="46" name="內容版面配置區 5">
            <a:extLst>
              <a:ext uri="{FF2B5EF4-FFF2-40B4-BE49-F238E27FC236}">
                <a16:creationId xmlns:a16="http://schemas.microsoft.com/office/drawing/2014/main" id="{F01F9305-A9F7-F64A-B495-865BEAAFDB5E}"/>
              </a:ext>
            </a:extLst>
          </p:cNvPr>
          <p:cNvSpPr txBox="1">
            <a:spLocks/>
          </p:cNvSpPr>
          <p:nvPr/>
        </p:nvSpPr>
        <p:spPr>
          <a:xfrm>
            <a:off x="6995783" y="3837261"/>
            <a:ext cx="2447073" cy="575801"/>
          </a:xfrm>
          <a:prstGeom prst="rect">
            <a:avLst/>
          </a:prstGeom>
        </p:spPr>
        <p:txBody>
          <a:bodyPr vert="horz" lIns="91440" tIns="45720" rIns="91440" bIns="45720" rtlCol="0">
            <a:normAutofit/>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0" indent="0">
              <a:buFont typeface="Arial" pitchFamily="34" charset="0"/>
              <a:buNone/>
            </a:pPr>
            <a:r>
              <a:rPr lang="en-US" altLang="zh-TW" sz="2000" dirty="0"/>
              <a:t>Image</a:t>
            </a:r>
            <a:endParaRPr lang="zh-TW" altLang="en-US" sz="2000" dirty="0"/>
          </a:p>
        </p:txBody>
      </p:sp>
      <p:cxnSp>
        <p:nvCxnSpPr>
          <p:cNvPr id="54" name="直線箭頭接點 53">
            <a:extLst>
              <a:ext uri="{FF2B5EF4-FFF2-40B4-BE49-F238E27FC236}">
                <a16:creationId xmlns:a16="http://schemas.microsoft.com/office/drawing/2014/main" id="{2D9BCD15-CA20-E84D-8051-6CA5F2975A76}"/>
              </a:ext>
            </a:extLst>
          </p:cNvPr>
          <p:cNvCxnSpPr>
            <a:cxnSpLocks/>
          </p:cNvCxnSpPr>
          <p:nvPr/>
        </p:nvCxnSpPr>
        <p:spPr>
          <a:xfrm flipH="1" flipV="1">
            <a:off x="7059231" y="3290792"/>
            <a:ext cx="1288190" cy="7006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58" name="圖片 57">
            <a:extLst>
              <a:ext uri="{FF2B5EF4-FFF2-40B4-BE49-F238E27FC236}">
                <a16:creationId xmlns:a16="http://schemas.microsoft.com/office/drawing/2014/main" id="{935D050B-0CD4-514D-A37A-9E6C7CB8CA78}"/>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8650901" y="3925613"/>
            <a:ext cx="1583910" cy="1586423"/>
          </a:xfrm>
          <a:prstGeom prst="rect">
            <a:avLst/>
          </a:prstGeom>
        </p:spPr>
      </p:pic>
    </p:spTree>
    <p:extLst>
      <p:ext uri="{BB962C8B-B14F-4D97-AF65-F5344CB8AC3E}">
        <p14:creationId xmlns:p14="http://schemas.microsoft.com/office/powerpoint/2010/main" val="6718689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Related Work</a:t>
            </a:r>
            <a:endParaRPr lang="zh-TW" altLang="en-US" dirty="0"/>
          </a:p>
        </p:txBody>
      </p:sp>
      <p:sp>
        <p:nvSpPr>
          <p:cNvPr id="4" name="投影片編號版面配置區 3"/>
          <p:cNvSpPr>
            <a:spLocks noGrp="1"/>
          </p:cNvSpPr>
          <p:nvPr>
            <p:ph type="sldNum" sz="quarter" idx="12"/>
          </p:nvPr>
        </p:nvSpPr>
        <p:spPr/>
        <p:txBody>
          <a:bodyPr/>
          <a:lstStyle/>
          <a:p>
            <a:fld id="{73DA0BB7-265A-403C-9275-D587AB510EDC}" type="slidenum">
              <a:rPr lang="zh-TW" altLang="en-US" smtClean="0"/>
              <a:t>11</a:t>
            </a:fld>
            <a:endParaRPr lang="zh-TW" altLang="en-US"/>
          </a:p>
        </p:txBody>
      </p:sp>
    </p:spTree>
    <p:extLst>
      <p:ext uri="{BB962C8B-B14F-4D97-AF65-F5344CB8AC3E}">
        <p14:creationId xmlns:p14="http://schemas.microsoft.com/office/powerpoint/2010/main" val="33675877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normAutofit/>
          </a:bodyPr>
          <a:lstStyle/>
          <a:p>
            <a:r>
              <a:rPr lang="en-US" altLang="zh-TW"/>
              <a:t>Related Work – </a:t>
            </a:r>
            <a:r>
              <a:rPr lang="en" altLang="zh-TW"/>
              <a:t>Background Substraction</a:t>
            </a:r>
            <a:endParaRPr lang="zh-TW" altLang="en-US"/>
          </a:p>
        </p:txBody>
      </p:sp>
      <p:sp>
        <p:nvSpPr>
          <p:cNvPr id="4" name="投影片編號版面配置區 3"/>
          <p:cNvSpPr>
            <a:spLocks noGrp="1"/>
          </p:cNvSpPr>
          <p:nvPr>
            <p:ph type="sldNum" sz="quarter" idx="12"/>
          </p:nvPr>
        </p:nvSpPr>
        <p:spPr/>
        <p:txBody>
          <a:bodyPr/>
          <a:lstStyle/>
          <a:p>
            <a:fld id="{73DA0BB7-265A-403C-9275-D587AB510EDC}" type="slidenum">
              <a:rPr lang="zh-TW" altLang="en-US" smtClean="0"/>
              <a:pPr/>
              <a:t>12</a:t>
            </a:fld>
            <a:endParaRPr lang="zh-TW" altLang="en-US" dirty="0"/>
          </a:p>
        </p:txBody>
      </p:sp>
      <p:sp>
        <p:nvSpPr>
          <p:cNvPr id="6" name="內容版面配置區 5">
            <a:extLst>
              <a:ext uri="{FF2B5EF4-FFF2-40B4-BE49-F238E27FC236}">
                <a16:creationId xmlns:a16="http://schemas.microsoft.com/office/drawing/2014/main" id="{C41B8735-53AA-7A40-8FE7-5F7348DEB0DC}"/>
              </a:ext>
            </a:extLst>
          </p:cNvPr>
          <p:cNvSpPr>
            <a:spLocks noGrp="1"/>
          </p:cNvSpPr>
          <p:nvPr>
            <p:ph idx="1"/>
          </p:nvPr>
        </p:nvSpPr>
        <p:spPr>
          <a:xfrm>
            <a:off x="609600" y="1600200"/>
            <a:ext cx="6134472" cy="4800040"/>
          </a:xfrm>
        </p:spPr>
        <p:txBody>
          <a:bodyPr>
            <a:normAutofit fontScale="92500" lnSpcReduction="10000"/>
          </a:bodyPr>
          <a:lstStyle/>
          <a:p>
            <a:pPr>
              <a:lnSpc>
                <a:spcPct val="150000"/>
              </a:lnSpc>
            </a:pPr>
            <a:r>
              <a:rPr lang="en" altLang="zh-TW" dirty="0"/>
              <a:t>Background subtraction is based on a Gaussian Mixture Model for background modelling.</a:t>
            </a:r>
          </a:p>
          <a:p>
            <a:pPr>
              <a:lnSpc>
                <a:spcPct val="150000"/>
              </a:lnSpc>
            </a:pPr>
            <a:r>
              <a:rPr lang="en" altLang="zh-TW" dirty="0"/>
              <a:t>Generate a realtime changging model from background of images.</a:t>
            </a:r>
          </a:p>
          <a:p>
            <a:pPr>
              <a:lnSpc>
                <a:spcPct val="150000"/>
              </a:lnSpc>
            </a:pPr>
            <a:r>
              <a:rPr lang="en" altLang="zh-TW" dirty="0"/>
              <a:t>Human part is computed by subracting the current frame from the background model.</a:t>
            </a:r>
          </a:p>
          <a:p>
            <a:pPr>
              <a:lnSpc>
                <a:spcPct val="150000"/>
              </a:lnSpc>
            </a:pPr>
            <a:r>
              <a:rPr lang="en" altLang="zh-TW" dirty="0"/>
              <a:t>Shortcoming is </a:t>
            </a:r>
            <a:r>
              <a:rPr lang="en" altLang="zh-TW" dirty="0">
                <a:solidFill>
                  <a:srgbClr val="FF0000"/>
                </a:solidFill>
              </a:rPr>
              <a:t>evident in the case of shadows or sudden change in illumination</a:t>
            </a:r>
            <a:r>
              <a:rPr lang="en" altLang="zh-TW" dirty="0">
                <a:solidFill>
                  <a:schemeClr val="accent2"/>
                </a:solidFill>
              </a:rPr>
              <a:t>.</a:t>
            </a:r>
          </a:p>
          <a:p>
            <a:endParaRPr lang="zh-TW" altLang="en-US" dirty="0"/>
          </a:p>
        </p:txBody>
      </p:sp>
      <p:pic>
        <p:nvPicPr>
          <p:cNvPr id="2" name="圖片 1">
            <a:extLst>
              <a:ext uri="{FF2B5EF4-FFF2-40B4-BE49-F238E27FC236}">
                <a16:creationId xmlns:a16="http://schemas.microsoft.com/office/drawing/2014/main" id="{F702A0BA-19A2-C944-86BD-88DC1ECF47D3}"/>
              </a:ext>
            </a:extLst>
          </p:cNvPr>
          <p:cNvPicPr>
            <a:picLocks noChangeAspect="1"/>
          </p:cNvPicPr>
          <p:nvPr/>
        </p:nvPicPr>
        <p:blipFill>
          <a:blip r:embed="rId3"/>
          <a:stretch>
            <a:fillRect/>
          </a:stretch>
        </p:blipFill>
        <p:spPr>
          <a:xfrm>
            <a:off x="6753718" y="1916832"/>
            <a:ext cx="5288684" cy="3456384"/>
          </a:xfrm>
          <a:prstGeom prst="rect">
            <a:avLst/>
          </a:prstGeom>
        </p:spPr>
      </p:pic>
    </p:spTree>
    <p:extLst>
      <p:ext uri="{BB962C8B-B14F-4D97-AF65-F5344CB8AC3E}">
        <p14:creationId xmlns:p14="http://schemas.microsoft.com/office/powerpoint/2010/main" val="37003879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r>
              <a:rPr lang="en-US" altLang="zh-TW"/>
              <a:t>Related Work – </a:t>
            </a:r>
            <a:r>
              <a:rPr lang="en" altLang="zh-TW"/>
              <a:t>Bi-box Regression</a:t>
            </a:r>
            <a:endParaRPr lang="zh-TW" altLang="en-US"/>
          </a:p>
        </p:txBody>
      </p:sp>
      <p:sp>
        <p:nvSpPr>
          <p:cNvPr id="4" name="投影片編號版面配置區 3"/>
          <p:cNvSpPr>
            <a:spLocks noGrp="1"/>
          </p:cNvSpPr>
          <p:nvPr>
            <p:ph type="sldNum" sz="quarter" idx="12"/>
          </p:nvPr>
        </p:nvSpPr>
        <p:spPr/>
        <p:txBody>
          <a:bodyPr/>
          <a:lstStyle/>
          <a:p>
            <a:fld id="{73DA0BB7-265A-403C-9275-D587AB510EDC}" type="slidenum">
              <a:rPr lang="zh-TW" altLang="en-US" smtClean="0"/>
              <a:pPr/>
              <a:t>13</a:t>
            </a:fld>
            <a:endParaRPr lang="zh-TW" altLang="en-US" dirty="0"/>
          </a:p>
        </p:txBody>
      </p:sp>
      <p:sp>
        <p:nvSpPr>
          <p:cNvPr id="6" name="內容版面配置區 5">
            <a:extLst>
              <a:ext uri="{FF2B5EF4-FFF2-40B4-BE49-F238E27FC236}">
                <a16:creationId xmlns:a16="http://schemas.microsoft.com/office/drawing/2014/main" id="{C41B8735-53AA-7A40-8FE7-5F7348DEB0DC}"/>
              </a:ext>
            </a:extLst>
          </p:cNvPr>
          <p:cNvSpPr>
            <a:spLocks noGrp="1"/>
          </p:cNvSpPr>
          <p:nvPr>
            <p:ph idx="1"/>
          </p:nvPr>
        </p:nvSpPr>
        <p:spPr>
          <a:xfrm>
            <a:off x="609600" y="1600200"/>
            <a:ext cx="10862631" cy="1756792"/>
          </a:xfrm>
        </p:spPr>
        <p:txBody>
          <a:bodyPr>
            <a:normAutofit fontScale="92500" lnSpcReduction="10000"/>
          </a:bodyPr>
          <a:lstStyle/>
          <a:p>
            <a:r>
              <a:rPr lang="en" altLang="zh-TW" dirty="0"/>
              <a:t>Bi-box Regression performs both </a:t>
            </a:r>
            <a:r>
              <a:rPr lang="en" altLang="zh-TW" b="1" dirty="0"/>
              <a:t>Pedestrian Detection </a:t>
            </a:r>
            <a:r>
              <a:rPr lang="en" altLang="zh-TW" dirty="0"/>
              <a:t>and </a:t>
            </a:r>
            <a:r>
              <a:rPr lang="en" altLang="zh-TW" b="1" dirty="0"/>
              <a:t>Occlusion Estimation.</a:t>
            </a:r>
          </a:p>
          <a:p>
            <a:r>
              <a:rPr lang="en" altLang="zh-TW" dirty="0"/>
              <a:t>It generates two bounding boxes: one for the </a:t>
            </a:r>
            <a:r>
              <a:rPr lang="en" altLang="zh-TW" b="1" dirty="0"/>
              <a:t>Full Human body </a:t>
            </a:r>
            <a:r>
              <a:rPr lang="en" altLang="zh-TW" dirty="0"/>
              <a:t>and the other for the </a:t>
            </a:r>
            <a:r>
              <a:rPr lang="en" altLang="zh-TW" b="1" dirty="0"/>
              <a:t>Visible Part of the Body</a:t>
            </a:r>
            <a:r>
              <a:rPr lang="en" altLang="zh-TW" dirty="0"/>
              <a:t>.</a:t>
            </a:r>
            <a:endParaRPr lang="en-US" altLang="zh-TW" dirty="0"/>
          </a:p>
          <a:p>
            <a:r>
              <a:rPr lang="en-US" altLang="zh-TW" dirty="0"/>
              <a:t>The model structure is divided into two branches for different processing. One of their outputs is the classification and the other is the regression of the bounding box.</a:t>
            </a:r>
            <a:endParaRPr lang="en" altLang="zh-TW" dirty="0"/>
          </a:p>
          <a:p>
            <a:endParaRPr lang="zh-TW" altLang="en-US" dirty="0"/>
          </a:p>
        </p:txBody>
      </p:sp>
      <p:pic>
        <p:nvPicPr>
          <p:cNvPr id="2" name="圖片 1">
            <a:extLst>
              <a:ext uri="{FF2B5EF4-FFF2-40B4-BE49-F238E27FC236}">
                <a16:creationId xmlns:a16="http://schemas.microsoft.com/office/drawing/2014/main" id="{95D1B7E6-9FE7-8443-90CF-C236F5144ED3}"/>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695400" y="3368784"/>
            <a:ext cx="4877916" cy="2834754"/>
          </a:xfrm>
          <a:prstGeom prst="rect">
            <a:avLst/>
          </a:prstGeom>
        </p:spPr>
      </p:pic>
      <p:pic>
        <p:nvPicPr>
          <p:cNvPr id="3" name="圖片 2">
            <a:extLst>
              <a:ext uri="{FF2B5EF4-FFF2-40B4-BE49-F238E27FC236}">
                <a16:creationId xmlns:a16="http://schemas.microsoft.com/office/drawing/2014/main" id="{638DE570-AD42-AB4B-96FF-D476D93FCB9E}"/>
              </a:ext>
            </a:extLst>
          </p:cNvPr>
          <p:cNvPicPr>
            <a:picLocks noChangeAspect="1"/>
          </p:cNvPicPr>
          <p:nvPr/>
        </p:nvPicPr>
        <p:blipFill>
          <a:blip r:embed="rId4"/>
          <a:stretch>
            <a:fillRect/>
          </a:stretch>
        </p:blipFill>
        <p:spPr>
          <a:xfrm>
            <a:off x="4943872" y="3256724"/>
            <a:ext cx="5256584" cy="2974238"/>
          </a:xfrm>
          <a:prstGeom prst="rect">
            <a:avLst/>
          </a:prstGeom>
        </p:spPr>
      </p:pic>
    </p:spTree>
    <p:extLst>
      <p:ext uri="{BB962C8B-B14F-4D97-AF65-F5344CB8AC3E}">
        <p14:creationId xmlns:p14="http://schemas.microsoft.com/office/powerpoint/2010/main" val="38370160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r>
              <a:rPr lang="en-US" altLang="zh-TW"/>
              <a:t>Related Work – OpenPose Model</a:t>
            </a:r>
            <a:endParaRPr lang="zh-TW" altLang="en-US"/>
          </a:p>
        </p:txBody>
      </p:sp>
      <p:sp>
        <p:nvSpPr>
          <p:cNvPr id="6" name="內容版面配置區 5"/>
          <p:cNvSpPr>
            <a:spLocks noGrp="1"/>
          </p:cNvSpPr>
          <p:nvPr>
            <p:ph idx="1"/>
          </p:nvPr>
        </p:nvSpPr>
        <p:spPr>
          <a:xfrm>
            <a:off x="609599" y="1600200"/>
            <a:ext cx="5207745" cy="4800041"/>
          </a:xfrm>
        </p:spPr>
        <p:txBody>
          <a:bodyPr/>
          <a:lstStyle/>
          <a:p>
            <a:pPr>
              <a:lnSpc>
                <a:spcPct val="150000"/>
              </a:lnSpc>
            </a:pPr>
            <a:r>
              <a:rPr lang="en-US" altLang="zh-TW" dirty="0"/>
              <a:t>Using </a:t>
            </a:r>
            <a:r>
              <a:rPr lang="en-US" altLang="zh-TW" b="1" dirty="0"/>
              <a:t>Bottom-up</a:t>
            </a:r>
            <a:r>
              <a:rPr lang="en-US" altLang="zh-TW" dirty="0"/>
              <a:t> method to get </a:t>
            </a:r>
            <a:r>
              <a:rPr lang="en-US" altLang="zh-TW" dirty="0" err="1"/>
              <a:t>keypoints</a:t>
            </a:r>
            <a:r>
              <a:rPr lang="en-US" altLang="zh-TW" dirty="0"/>
              <a:t> and connect body points.</a:t>
            </a:r>
          </a:p>
          <a:p>
            <a:pPr>
              <a:lnSpc>
                <a:spcPct val="150000"/>
              </a:lnSpc>
            </a:pPr>
            <a:r>
              <a:rPr lang="en-US" altLang="zh-TW" b="1" dirty="0"/>
              <a:t>Real-Time</a:t>
            </a:r>
            <a:r>
              <a:rPr lang="en-US" altLang="zh-TW" dirty="0"/>
              <a:t> detecting </a:t>
            </a:r>
            <a:r>
              <a:rPr lang="en" altLang="zh-TW" dirty="0"/>
              <a:t>multi-users from one image.</a:t>
            </a:r>
          </a:p>
          <a:p>
            <a:pPr>
              <a:lnSpc>
                <a:spcPct val="150000"/>
              </a:lnSpc>
            </a:pPr>
            <a:r>
              <a:rPr lang="en" altLang="zh-TW" dirty="0"/>
              <a:t>Resolve </a:t>
            </a:r>
            <a:r>
              <a:rPr lang="en" altLang="zh-TW" b="1" dirty="0"/>
              <a:t>overlapping</a:t>
            </a:r>
            <a:r>
              <a:rPr lang="en" altLang="zh-TW" dirty="0"/>
              <a:t> problems</a:t>
            </a:r>
            <a:endParaRPr lang="en-US" altLang="zh-TW" dirty="0"/>
          </a:p>
          <a:p>
            <a:pPr>
              <a:lnSpc>
                <a:spcPct val="150000"/>
              </a:lnSpc>
            </a:pPr>
            <a:r>
              <a:rPr lang="en-US" altLang="zh-TW" dirty="0"/>
              <a:t>Recognize human from </a:t>
            </a:r>
            <a:r>
              <a:rPr lang="en-US" altLang="zh-TW" b="1" dirty="0"/>
              <a:t>complex</a:t>
            </a:r>
            <a:r>
              <a:rPr lang="en-US" altLang="zh-TW" dirty="0"/>
              <a:t> image background.</a:t>
            </a:r>
          </a:p>
          <a:p>
            <a:pPr marL="0" indent="0">
              <a:lnSpc>
                <a:spcPct val="150000"/>
              </a:lnSpc>
              <a:buNone/>
            </a:pPr>
            <a:endParaRPr lang="en-US" altLang="zh-TW" dirty="0"/>
          </a:p>
          <a:p>
            <a:pPr>
              <a:lnSpc>
                <a:spcPct val="150000"/>
              </a:lnSpc>
            </a:pPr>
            <a:endParaRPr lang="en-US" altLang="zh-TW" dirty="0"/>
          </a:p>
          <a:p>
            <a:endParaRPr lang="en-US" altLang="zh-TW" dirty="0"/>
          </a:p>
          <a:p>
            <a:endParaRPr lang="zh-TW" altLang="en-US" dirty="0"/>
          </a:p>
        </p:txBody>
      </p:sp>
      <p:sp>
        <p:nvSpPr>
          <p:cNvPr id="4" name="投影片編號版面配置區 3"/>
          <p:cNvSpPr>
            <a:spLocks noGrp="1"/>
          </p:cNvSpPr>
          <p:nvPr>
            <p:ph type="sldNum" sz="quarter" idx="12"/>
          </p:nvPr>
        </p:nvSpPr>
        <p:spPr>
          <a:xfrm>
            <a:off x="11455919" y="6384482"/>
            <a:ext cx="598515" cy="360041"/>
          </a:xfrm>
        </p:spPr>
        <p:txBody>
          <a:bodyPr/>
          <a:lstStyle/>
          <a:p>
            <a:fld id="{73DA0BB7-265A-403C-9275-D587AB510EDC}" type="slidenum">
              <a:rPr lang="zh-TW" altLang="en-US" smtClean="0"/>
              <a:pPr/>
              <a:t>14</a:t>
            </a:fld>
            <a:endParaRPr lang="zh-TW" altLang="en-US" dirty="0"/>
          </a:p>
        </p:txBody>
      </p:sp>
      <p:pic>
        <p:nvPicPr>
          <p:cNvPr id="3" name="圖片 2">
            <a:extLst>
              <a:ext uri="{FF2B5EF4-FFF2-40B4-BE49-F238E27FC236}">
                <a16:creationId xmlns:a16="http://schemas.microsoft.com/office/drawing/2014/main" id="{3691DD01-1E7C-E04A-B91C-14C986BF9139}"/>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5663952" y="2686342"/>
            <a:ext cx="6255374" cy="2528501"/>
          </a:xfrm>
          <a:prstGeom prst="rect">
            <a:avLst/>
          </a:prstGeom>
        </p:spPr>
      </p:pic>
    </p:spTree>
    <p:extLst>
      <p:ext uri="{BB962C8B-B14F-4D97-AF65-F5344CB8AC3E}">
        <p14:creationId xmlns:p14="http://schemas.microsoft.com/office/powerpoint/2010/main" val="91624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en-US" altLang="zh-TW" dirty="0"/>
              <a:t>Proposed Method</a:t>
            </a:r>
            <a:endParaRPr lang="zh-TW" altLang="en-US" dirty="0"/>
          </a:p>
        </p:txBody>
      </p:sp>
      <p:sp>
        <p:nvSpPr>
          <p:cNvPr id="4" name="投影片編號版面配置區 3"/>
          <p:cNvSpPr>
            <a:spLocks noGrp="1"/>
          </p:cNvSpPr>
          <p:nvPr>
            <p:ph type="sldNum" sz="quarter" idx="12"/>
          </p:nvPr>
        </p:nvSpPr>
        <p:spPr/>
        <p:txBody>
          <a:bodyPr/>
          <a:lstStyle/>
          <a:p>
            <a:fld id="{73DA0BB7-265A-403C-9275-D587AB510EDC}" type="slidenum">
              <a:rPr lang="zh-TW" altLang="en-US" smtClean="0"/>
              <a:t>15</a:t>
            </a:fld>
            <a:endParaRPr lang="zh-TW" altLang="en-US"/>
          </a:p>
        </p:txBody>
      </p:sp>
    </p:spTree>
    <p:extLst>
      <p:ext uri="{BB962C8B-B14F-4D97-AF65-F5344CB8AC3E}">
        <p14:creationId xmlns:p14="http://schemas.microsoft.com/office/powerpoint/2010/main" val="17263773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r>
              <a:rPr lang="en-US" altLang="zh-TW"/>
              <a:t>Objectives</a:t>
            </a:r>
            <a:endParaRPr lang="zh-TW" altLang="en-US"/>
          </a:p>
        </p:txBody>
      </p:sp>
      <p:sp>
        <p:nvSpPr>
          <p:cNvPr id="6" name="內容版面配置區 5"/>
          <p:cNvSpPr>
            <a:spLocks noGrp="1"/>
          </p:cNvSpPr>
          <p:nvPr>
            <p:ph idx="1"/>
          </p:nvPr>
        </p:nvSpPr>
        <p:spPr>
          <a:xfrm>
            <a:off x="504120" y="1600200"/>
            <a:ext cx="10972800" cy="4800041"/>
          </a:xfrm>
        </p:spPr>
        <p:txBody>
          <a:bodyPr/>
          <a:lstStyle/>
          <a:p>
            <a:r>
              <a:rPr lang="en-US" altLang="zh-TW" sz="2800" dirty="0"/>
              <a:t>Using machine learning models to achieve highly accurate Wi-Fi positioning.</a:t>
            </a:r>
          </a:p>
          <a:p>
            <a:endParaRPr lang="en-US" altLang="zh-TW" dirty="0"/>
          </a:p>
          <a:p>
            <a:r>
              <a:rPr lang="en-US" altLang="zh-TW" sz="2800" dirty="0"/>
              <a:t>Propose an alternative approach for human feet position with </a:t>
            </a:r>
            <a:r>
              <a:rPr lang="en" altLang="zh-TW" sz="2800" dirty="0"/>
              <a:t>surveillance </a:t>
            </a:r>
            <a:r>
              <a:rPr lang="en-US" altLang="zh-TW" sz="2800" dirty="0"/>
              <a:t>image</a:t>
            </a:r>
          </a:p>
          <a:p>
            <a:pPr lvl="1"/>
            <a:r>
              <a:rPr lang="en-US" altLang="zh-TW" sz="2400" dirty="0"/>
              <a:t>Enhance performance by a lightweight model</a:t>
            </a:r>
          </a:p>
          <a:p>
            <a:pPr lvl="1"/>
            <a:endParaRPr lang="en-US" altLang="zh-TW" dirty="0"/>
          </a:p>
          <a:p>
            <a:r>
              <a:rPr lang="en-US" altLang="zh-TW" sz="2800" dirty="0"/>
              <a:t>Two-phase many-to-one </a:t>
            </a:r>
            <a:r>
              <a:rPr lang="en-US" altLang="zh-TW" sz="2800" dirty="0" err="1"/>
              <a:t>matchment</a:t>
            </a:r>
            <a:r>
              <a:rPr lang="en-US" altLang="zh-TW" sz="2800" dirty="0"/>
              <a:t> between Vision-based positioning and Wi-Fi positioning.</a:t>
            </a:r>
          </a:p>
        </p:txBody>
      </p:sp>
      <p:sp>
        <p:nvSpPr>
          <p:cNvPr id="4" name="投影片編號版面配置區 3"/>
          <p:cNvSpPr>
            <a:spLocks noGrp="1"/>
          </p:cNvSpPr>
          <p:nvPr>
            <p:ph type="sldNum" sz="quarter" idx="12"/>
          </p:nvPr>
        </p:nvSpPr>
        <p:spPr/>
        <p:txBody>
          <a:bodyPr/>
          <a:lstStyle/>
          <a:p>
            <a:fld id="{73DA0BB7-265A-403C-9275-D587AB510EDC}" type="slidenum">
              <a:rPr lang="zh-TW" altLang="en-US" smtClean="0"/>
              <a:pPr/>
              <a:t>16</a:t>
            </a:fld>
            <a:endParaRPr lang="zh-TW" altLang="en-US" dirty="0"/>
          </a:p>
        </p:txBody>
      </p:sp>
    </p:spTree>
    <p:extLst>
      <p:ext uri="{BB962C8B-B14F-4D97-AF65-F5344CB8AC3E}">
        <p14:creationId xmlns:p14="http://schemas.microsoft.com/office/powerpoint/2010/main" val="1414203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a:xfrm>
            <a:off x="95246" y="394345"/>
            <a:ext cx="10972800" cy="990600"/>
          </a:xfrm>
        </p:spPr>
        <p:txBody>
          <a:bodyPr/>
          <a:lstStyle/>
          <a:p>
            <a:r>
              <a:rPr lang="en-US" altLang="zh-TW"/>
              <a:t>Offline Flow </a:t>
            </a:r>
            <a:endParaRPr lang="zh-TW" altLang="en-US"/>
          </a:p>
        </p:txBody>
      </p:sp>
      <p:sp>
        <p:nvSpPr>
          <p:cNvPr id="4" name="投影片編號版面配置區 3"/>
          <p:cNvSpPr>
            <a:spLocks noGrp="1"/>
          </p:cNvSpPr>
          <p:nvPr>
            <p:ph type="sldNum" sz="quarter" idx="12"/>
          </p:nvPr>
        </p:nvSpPr>
        <p:spPr>
          <a:xfrm>
            <a:off x="11472231" y="6400241"/>
            <a:ext cx="598515" cy="360041"/>
          </a:xfrm>
        </p:spPr>
        <p:txBody>
          <a:bodyPr/>
          <a:lstStyle/>
          <a:p>
            <a:fld id="{73DA0BB7-265A-403C-9275-D587AB510EDC}" type="slidenum">
              <a:rPr lang="zh-TW" altLang="en-US" smtClean="0"/>
              <a:pPr/>
              <a:t>17</a:t>
            </a:fld>
            <a:endParaRPr lang="zh-TW" altLang="en-US" dirty="0"/>
          </a:p>
        </p:txBody>
      </p:sp>
      <p:grpSp>
        <p:nvGrpSpPr>
          <p:cNvPr id="15" name="群組 14">
            <a:extLst>
              <a:ext uri="{FF2B5EF4-FFF2-40B4-BE49-F238E27FC236}">
                <a16:creationId xmlns:a16="http://schemas.microsoft.com/office/drawing/2014/main" id="{87D53F7E-406C-9E4D-AF4D-EAEFD07A97CB}"/>
              </a:ext>
            </a:extLst>
          </p:cNvPr>
          <p:cNvGrpSpPr/>
          <p:nvPr/>
        </p:nvGrpSpPr>
        <p:grpSpPr>
          <a:xfrm>
            <a:off x="563570" y="2594638"/>
            <a:ext cx="1656184" cy="1869368"/>
            <a:chOff x="1271464" y="3503848"/>
            <a:chExt cx="1656184" cy="1869368"/>
          </a:xfrm>
        </p:grpSpPr>
        <p:pic>
          <p:nvPicPr>
            <p:cNvPr id="12" name="圖片 11">
              <a:extLst>
                <a:ext uri="{FF2B5EF4-FFF2-40B4-BE49-F238E27FC236}">
                  <a16:creationId xmlns:a16="http://schemas.microsoft.com/office/drawing/2014/main" id="{E1173EF1-F1D7-C644-B937-C0F93C99C7CA}"/>
                </a:ext>
              </a:extLst>
            </p:cNvPr>
            <p:cNvPicPr>
              <a:picLocks noChangeAspect="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1271464" y="3717032"/>
              <a:ext cx="1656184" cy="1656184"/>
            </a:xfrm>
            <a:prstGeom prst="rect">
              <a:avLst/>
            </a:prstGeom>
          </p:spPr>
        </p:pic>
        <p:pic>
          <p:nvPicPr>
            <p:cNvPr id="14" name="圖片 13">
              <a:extLst>
                <a:ext uri="{FF2B5EF4-FFF2-40B4-BE49-F238E27FC236}">
                  <a16:creationId xmlns:a16="http://schemas.microsoft.com/office/drawing/2014/main" id="{0083DFCC-BED7-B542-88D9-403C3DB099A0}"/>
                </a:ext>
              </a:extLst>
            </p:cNvPr>
            <p:cNvPicPr>
              <a:picLocks noChangeAspect="1"/>
            </p:cNvPicPr>
            <p:nvPr/>
          </p:nvPicPr>
          <p:blipFill>
            <a:blip r:embed="rId4" cstate="print">
              <a:duotone>
                <a:prstClr val="black"/>
                <a:schemeClr val="accent6">
                  <a:tint val="45000"/>
                  <a:satMod val="400000"/>
                </a:schemeClr>
              </a:duotone>
              <a:extLst>
                <a:ext uri="{28A0092B-C50C-407E-A947-70E740481C1C}">
                  <a14:useLocalDpi xmlns:a14="http://schemas.microsoft.com/office/drawing/2010/main"/>
                </a:ext>
              </a:extLst>
            </a:blip>
            <a:stretch>
              <a:fillRect/>
            </a:stretch>
          </p:blipFill>
          <p:spPr>
            <a:xfrm>
              <a:off x="2279576" y="3503848"/>
              <a:ext cx="426368" cy="426368"/>
            </a:xfrm>
            <a:prstGeom prst="rect">
              <a:avLst/>
            </a:prstGeom>
          </p:spPr>
        </p:pic>
      </p:grpSp>
      <p:cxnSp>
        <p:nvCxnSpPr>
          <p:cNvPr id="17" name="直線箭頭接點 16">
            <a:extLst>
              <a:ext uri="{FF2B5EF4-FFF2-40B4-BE49-F238E27FC236}">
                <a16:creationId xmlns:a16="http://schemas.microsoft.com/office/drawing/2014/main" id="{B65ECCE4-5768-DF4B-A831-0B07A12B0C59}"/>
              </a:ext>
            </a:extLst>
          </p:cNvPr>
          <p:cNvCxnSpPr>
            <a:cxnSpLocks/>
          </p:cNvCxnSpPr>
          <p:nvPr/>
        </p:nvCxnSpPr>
        <p:spPr>
          <a:xfrm flipV="1">
            <a:off x="1998050" y="2060848"/>
            <a:ext cx="1361646" cy="136815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18" name="文字方塊 17">
            <a:extLst>
              <a:ext uri="{FF2B5EF4-FFF2-40B4-BE49-F238E27FC236}">
                <a16:creationId xmlns:a16="http://schemas.microsoft.com/office/drawing/2014/main" id="{92C52232-1DCD-6146-8D21-4003ED669719}"/>
              </a:ext>
            </a:extLst>
          </p:cNvPr>
          <p:cNvSpPr txBox="1"/>
          <p:nvPr/>
        </p:nvSpPr>
        <p:spPr>
          <a:xfrm>
            <a:off x="2271780" y="2793129"/>
            <a:ext cx="2016224" cy="338554"/>
          </a:xfrm>
          <a:prstGeom prst="rect">
            <a:avLst/>
          </a:prstGeom>
          <a:noFill/>
        </p:spPr>
        <p:txBody>
          <a:bodyPr wrap="square" rtlCol="0">
            <a:spAutoFit/>
          </a:bodyPr>
          <a:lstStyle/>
          <a:p>
            <a:pPr algn="ctr"/>
            <a:r>
              <a:rPr kumimoji="1" lang="en-US" altLang="zh-TW" sz="1600" dirty="0">
                <a:latin typeface="Times" pitchFamily="2" charset="0"/>
                <a:ea typeface="DFKai-SB" panose="03000509000000000000" pitchFamily="49" charset="-120"/>
                <a:cs typeface="DFKai-SB" panose="03000509000000000000" pitchFamily="49" charset="-120"/>
              </a:rPr>
              <a:t>HTTP Request</a:t>
            </a:r>
          </a:p>
        </p:txBody>
      </p:sp>
      <p:sp>
        <p:nvSpPr>
          <p:cNvPr id="20" name="橢圓 19">
            <a:extLst>
              <a:ext uri="{FF2B5EF4-FFF2-40B4-BE49-F238E27FC236}">
                <a16:creationId xmlns:a16="http://schemas.microsoft.com/office/drawing/2014/main" id="{754C14B0-3764-F946-B738-1D5F7FD5F58B}"/>
              </a:ext>
            </a:extLst>
          </p:cNvPr>
          <p:cNvSpPr/>
          <p:nvPr/>
        </p:nvSpPr>
        <p:spPr>
          <a:xfrm>
            <a:off x="3219332" y="964347"/>
            <a:ext cx="1251003" cy="1251003"/>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a:t>{ api }</a:t>
            </a:r>
            <a:endParaRPr kumimoji="1" lang="zh-TW" altLang="en-US"/>
          </a:p>
        </p:txBody>
      </p:sp>
      <p:sp>
        <p:nvSpPr>
          <p:cNvPr id="21" name="文字方塊 20">
            <a:extLst>
              <a:ext uri="{FF2B5EF4-FFF2-40B4-BE49-F238E27FC236}">
                <a16:creationId xmlns:a16="http://schemas.microsoft.com/office/drawing/2014/main" id="{1AD93F7D-7430-B84F-82A2-672A9BF05B8B}"/>
              </a:ext>
            </a:extLst>
          </p:cNvPr>
          <p:cNvSpPr txBox="1"/>
          <p:nvPr/>
        </p:nvSpPr>
        <p:spPr>
          <a:xfrm>
            <a:off x="98771" y="1986837"/>
            <a:ext cx="2585782" cy="584775"/>
          </a:xfrm>
          <a:prstGeom prst="rect">
            <a:avLst/>
          </a:prstGeom>
          <a:noFill/>
        </p:spPr>
        <p:txBody>
          <a:bodyPr wrap="square" rtlCol="0">
            <a:spAutoFit/>
          </a:bodyPr>
          <a:lstStyle/>
          <a:p>
            <a:pPr algn="ctr"/>
            <a:r>
              <a:rPr kumimoji="1" lang="en-US" altLang="zh-TW" sz="1600" dirty="0">
                <a:latin typeface="Times" pitchFamily="2" charset="0"/>
                <a:ea typeface="DFKai-SB" panose="03000509000000000000" pitchFamily="49" charset="-120"/>
                <a:cs typeface="DFKai-SB" panose="03000509000000000000" pitchFamily="49" charset="-120"/>
              </a:rPr>
              <a:t>Receive </a:t>
            </a:r>
            <a:r>
              <a:rPr kumimoji="1" lang="en-US" altLang="zh-TW" sz="1600" dirty="0" err="1">
                <a:latin typeface="Times" pitchFamily="2" charset="0"/>
                <a:ea typeface="DFKai-SB" panose="03000509000000000000" pitchFamily="49" charset="-120"/>
                <a:cs typeface="DFKai-SB" panose="03000509000000000000" pitchFamily="49" charset="-120"/>
              </a:rPr>
              <a:t>Wi-Fi</a:t>
            </a:r>
            <a:r>
              <a:rPr kumimoji="1" lang="en-US" altLang="zh-TW" sz="1600" dirty="0">
                <a:latin typeface="Times" pitchFamily="2" charset="0"/>
                <a:ea typeface="DFKai-SB" panose="03000509000000000000" pitchFamily="49" charset="-120"/>
                <a:cs typeface="DFKai-SB" panose="03000509000000000000" pitchFamily="49" charset="-120"/>
              </a:rPr>
              <a:t> RSSI </a:t>
            </a:r>
          </a:p>
          <a:p>
            <a:pPr algn="ctr"/>
            <a:r>
              <a:rPr kumimoji="1" lang="en-US" altLang="zh-TW" sz="1600" dirty="0">
                <a:latin typeface="Times" pitchFamily="2" charset="0"/>
                <a:ea typeface="DFKai-SB" panose="03000509000000000000" pitchFamily="49" charset="-120"/>
                <a:cs typeface="DFKai-SB" panose="03000509000000000000" pitchFamily="49" charset="-120"/>
              </a:rPr>
              <a:t>for 1 minute </a:t>
            </a:r>
            <a:endParaRPr kumimoji="1" lang="zh-TW" altLang="en-US" sz="1600" dirty="0">
              <a:latin typeface="Times" pitchFamily="2" charset="0"/>
              <a:ea typeface="DFKai-SB" panose="03000509000000000000" pitchFamily="49" charset="-120"/>
              <a:cs typeface="DFKai-SB" panose="03000509000000000000" pitchFamily="49" charset="-120"/>
            </a:endParaRPr>
          </a:p>
        </p:txBody>
      </p:sp>
      <p:cxnSp>
        <p:nvCxnSpPr>
          <p:cNvPr id="27" name="直線箭頭接點 26">
            <a:extLst>
              <a:ext uri="{FF2B5EF4-FFF2-40B4-BE49-F238E27FC236}">
                <a16:creationId xmlns:a16="http://schemas.microsoft.com/office/drawing/2014/main" id="{6E5EFE72-3A56-C44B-84AF-6B98E1962675}"/>
              </a:ext>
            </a:extLst>
          </p:cNvPr>
          <p:cNvCxnSpPr>
            <a:cxnSpLocks/>
            <a:endCxn id="30" idx="1"/>
          </p:cNvCxnSpPr>
          <p:nvPr/>
        </p:nvCxnSpPr>
        <p:spPr>
          <a:xfrm>
            <a:off x="3950146" y="2215350"/>
            <a:ext cx="915508" cy="1379121"/>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pic>
        <p:nvPicPr>
          <p:cNvPr id="30" name="圖片 29">
            <a:extLst>
              <a:ext uri="{FF2B5EF4-FFF2-40B4-BE49-F238E27FC236}">
                <a16:creationId xmlns:a16="http://schemas.microsoft.com/office/drawing/2014/main" id="{D53570FE-5BE9-B944-922B-539DA3650D99}"/>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865654" y="3100806"/>
            <a:ext cx="1755252" cy="987329"/>
          </a:xfrm>
          <a:prstGeom prst="rect">
            <a:avLst/>
          </a:prstGeom>
        </p:spPr>
      </p:pic>
      <p:sp>
        <p:nvSpPr>
          <p:cNvPr id="31" name="文字方塊 30">
            <a:extLst>
              <a:ext uri="{FF2B5EF4-FFF2-40B4-BE49-F238E27FC236}">
                <a16:creationId xmlns:a16="http://schemas.microsoft.com/office/drawing/2014/main" id="{C5DDF595-9159-D34A-ADF7-CAE3330D0C86}"/>
              </a:ext>
            </a:extLst>
          </p:cNvPr>
          <p:cNvSpPr txBox="1"/>
          <p:nvPr/>
        </p:nvSpPr>
        <p:spPr>
          <a:xfrm>
            <a:off x="4519007" y="2740345"/>
            <a:ext cx="2585782" cy="338554"/>
          </a:xfrm>
          <a:prstGeom prst="rect">
            <a:avLst/>
          </a:prstGeom>
          <a:noFill/>
        </p:spPr>
        <p:txBody>
          <a:bodyPr wrap="square" rtlCol="0">
            <a:spAutoFit/>
          </a:bodyPr>
          <a:lstStyle/>
          <a:p>
            <a:pPr algn="ctr"/>
            <a:r>
              <a:rPr kumimoji="1" lang="en-US" altLang="zh-TW" sz="1600" dirty="0">
                <a:latin typeface="Times" pitchFamily="2" charset="0"/>
                <a:ea typeface="DFKai-SB" panose="03000509000000000000" pitchFamily="49" charset="-120"/>
                <a:cs typeface="DFKai-SB" panose="03000509000000000000" pitchFamily="49" charset="-120"/>
              </a:rPr>
              <a:t>Capture Image</a:t>
            </a:r>
            <a:endParaRPr kumimoji="1" lang="zh-TW" altLang="en-US" sz="1600" dirty="0">
              <a:latin typeface="Times" pitchFamily="2" charset="0"/>
              <a:ea typeface="DFKai-SB" panose="03000509000000000000" pitchFamily="49" charset="-120"/>
              <a:cs typeface="DFKai-SB" panose="03000509000000000000" pitchFamily="49" charset="-120"/>
            </a:endParaRPr>
          </a:p>
        </p:txBody>
      </p:sp>
      <p:cxnSp>
        <p:nvCxnSpPr>
          <p:cNvPr id="35" name="直線箭頭接點 34">
            <a:extLst>
              <a:ext uri="{FF2B5EF4-FFF2-40B4-BE49-F238E27FC236}">
                <a16:creationId xmlns:a16="http://schemas.microsoft.com/office/drawing/2014/main" id="{44F1D653-BE8D-4745-A008-2BFC195BFCE7}"/>
              </a:ext>
            </a:extLst>
          </p:cNvPr>
          <p:cNvCxnSpPr>
            <a:cxnSpLocks/>
          </p:cNvCxnSpPr>
          <p:nvPr/>
        </p:nvCxnSpPr>
        <p:spPr>
          <a:xfrm>
            <a:off x="5662931" y="4096411"/>
            <a:ext cx="0" cy="72008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46" name="磁片 45">
            <a:extLst>
              <a:ext uri="{FF2B5EF4-FFF2-40B4-BE49-F238E27FC236}">
                <a16:creationId xmlns:a16="http://schemas.microsoft.com/office/drawing/2014/main" id="{CF6664C8-CE08-9C4B-80BA-72C4BAC34BAD}"/>
              </a:ext>
            </a:extLst>
          </p:cNvPr>
          <p:cNvSpPr/>
          <p:nvPr/>
        </p:nvSpPr>
        <p:spPr>
          <a:xfrm>
            <a:off x="4939655" y="4839176"/>
            <a:ext cx="1446552" cy="1003883"/>
          </a:xfrm>
          <a:prstGeom prst="flowChartMagneticDisk">
            <a:avLst/>
          </a:prstGeom>
          <a:solidFill>
            <a:schemeClr val="tx1">
              <a:lumMod val="75000"/>
              <a:lumOff val="2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600"/>
              <a:t>OpenPose Model</a:t>
            </a:r>
            <a:endParaRPr kumimoji="1" lang="zh-TW" altLang="en-US" sz="1600"/>
          </a:p>
        </p:txBody>
      </p:sp>
      <p:sp>
        <p:nvSpPr>
          <p:cNvPr id="51" name="文字方塊 50">
            <a:extLst>
              <a:ext uri="{FF2B5EF4-FFF2-40B4-BE49-F238E27FC236}">
                <a16:creationId xmlns:a16="http://schemas.microsoft.com/office/drawing/2014/main" id="{E86FDED3-E2FA-7248-9424-B415E533EB21}"/>
              </a:ext>
            </a:extLst>
          </p:cNvPr>
          <p:cNvSpPr txBox="1"/>
          <p:nvPr/>
        </p:nvSpPr>
        <p:spPr>
          <a:xfrm>
            <a:off x="7140392" y="4485408"/>
            <a:ext cx="2577020" cy="338554"/>
          </a:xfrm>
          <a:prstGeom prst="rect">
            <a:avLst/>
          </a:prstGeom>
          <a:noFill/>
        </p:spPr>
        <p:txBody>
          <a:bodyPr wrap="square" rtlCol="0">
            <a:spAutoFit/>
          </a:bodyPr>
          <a:lstStyle/>
          <a:p>
            <a:pPr algn="ctr"/>
            <a:r>
              <a:rPr kumimoji="1" lang="en-US" altLang="zh-TW" sz="1600" dirty="0">
                <a:latin typeface="Times" pitchFamily="2" charset="0"/>
                <a:ea typeface="DFKai-SB" panose="03000509000000000000" pitchFamily="49" charset="-120"/>
                <a:cs typeface="DFKai-SB" panose="03000509000000000000" pitchFamily="49" charset="-120"/>
              </a:rPr>
              <a:t>Save Human </a:t>
            </a:r>
            <a:r>
              <a:rPr kumimoji="1" lang="en-US" altLang="zh-TW" sz="1400" dirty="0">
                <a:latin typeface="Times" pitchFamily="2" charset="0"/>
                <a:ea typeface="DFKai-SB" panose="03000509000000000000" pitchFamily="49" charset="-120"/>
                <a:cs typeface="DFKai-SB" panose="03000509000000000000" pitchFamily="49" charset="-120"/>
              </a:rPr>
              <a:t>Features</a:t>
            </a:r>
            <a:endParaRPr kumimoji="1" lang="zh-TW" altLang="en-US" sz="1600" dirty="0">
              <a:latin typeface="Times" pitchFamily="2" charset="0"/>
              <a:ea typeface="DFKai-SB" panose="03000509000000000000" pitchFamily="49" charset="-120"/>
              <a:cs typeface="DFKai-SB" panose="03000509000000000000" pitchFamily="49" charset="-120"/>
            </a:endParaRPr>
          </a:p>
        </p:txBody>
      </p:sp>
      <p:cxnSp>
        <p:nvCxnSpPr>
          <p:cNvPr id="56" name="直線箭頭接點 55">
            <a:extLst>
              <a:ext uri="{FF2B5EF4-FFF2-40B4-BE49-F238E27FC236}">
                <a16:creationId xmlns:a16="http://schemas.microsoft.com/office/drawing/2014/main" id="{B6B92F11-F65E-A247-A1A5-5ACEF3034062}"/>
              </a:ext>
            </a:extLst>
          </p:cNvPr>
          <p:cNvCxnSpPr>
            <a:cxnSpLocks/>
            <a:stCxn id="46" idx="4"/>
            <a:endCxn id="37" idx="2"/>
          </p:cNvCxnSpPr>
          <p:nvPr/>
        </p:nvCxnSpPr>
        <p:spPr>
          <a:xfrm flipV="1">
            <a:off x="6386207" y="3281272"/>
            <a:ext cx="3082630" cy="205984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60" name="文字方塊 59">
            <a:extLst>
              <a:ext uri="{FF2B5EF4-FFF2-40B4-BE49-F238E27FC236}">
                <a16:creationId xmlns:a16="http://schemas.microsoft.com/office/drawing/2014/main" id="{75DC2210-0CB3-3543-8132-AAF7BBAA7B6B}"/>
              </a:ext>
            </a:extLst>
          </p:cNvPr>
          <p:cNvSpPr txBox="1"/>
          <p:nvPr/>
        </p:nvSpPr>
        <p:spPr>
          <a:xfrm>
            <a:off x="4374421" y="5888922"/>
            <a:ext cx="2577020" cy="338554"/>
          </a:xfrm>
          <a:prstGeom prst="rect">
            <a:avLst/>
          </a:prstGeom>
          <a:noFill/>
        </p:spPr>
        <p:txBody>
          <a:bodyPr wrap="square" rtlCol="0">
            <a:spAutoFit/>
          </a:bodyPr>
          <a:lstStyle/>
          <a:p>
            <a:pPr algn="ctr"/>
            <a:r>
              <a:rPr kumimoji="1" lang="en-US" altLang="zh-TW" sz="1600">
                <a:latin typeface="Times" pitchFamily="2" charset="0"/>
                <a:ea typeface="DFKai-SB" panose="03000509000000000000" pitchFamily="49" charset="-120"/>
                <a:cs typeface="DFKai-SB" panose="03000509000000000000" pitchFamily="49" charset="-120"/>
              </a:rPr>
              <a:t>Extract Human Posture</a:t>
            </a:r>
            <a:endParaRPr kumimoji="1" lang="zh-TW" altLang="en-US" sz="1600">
              <a:latin typeface="Times" pitchFamily="2" charset="0"/>
              <a:ea typeface="DFKai-SB" panose="03000509000000000000" pitchFamily="49" charset="-120"/>
              <a:cs typeface="DFKai-SB" panose="03000509000000000000" pitchFamily="49" charset="-120"/>
            </a:endParaRPr>
          </a:p>
        </p:txBody>
      </p:sp>
      <p:pic>
        <p:nvPicPr>
          <p:cNvPr id="3" name="圖片 2">
            <a:extLst>
              <a:ext uri="{FF2B5EF4-FFF2-40B4-BE49-F238E27FC236}">
                <a16:creationId xmlns:a16="http://schemas.microsoft.com/office/drawing/2014/main" id="{B36BDEFC-A9CB-4807-90BC-3C2288B07DE9}"/>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1006096" y="3019750"/>
            <a:ext cx="758131" cy="1124066"/>
          </a:xfrm>
          <a:prstGeom prst="rect">
            <a:avLst/>
          </a:prstGeom>
        </p:spPr>
      </p:pic>
      <p:pic>
        <p:nvPicPr>
          <p:cNvPr id="7" name="圖片 6">
            <a:extLst>
              <a:ext uri="{FF2B5EF4-FFF2-40B4-BE49-F238E27FC236}">
                <a16:creationId xmlns:a16="http://schemas.microsoft.com/office/drawing/2014/main" id="{1A1A41C4-2041-407A-B499-B2E651C90130}"/>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13774154" y="72355"/>
            <a:ext cx="3429000" cy="6858000"/>
          </a:xfrm>
          <a:prstGeom prst="rect">
            <a:avLst/>
          </a:prstGeom>
        </p:spPr>
      </p:pic>
      <p:sp>
        <p:nvSpPr>
          <p:cNvPr id="37" name="磁片 25">
            <a:extLst>
              <a:ext uri="{FF2B5EF4-FFF2-40B4-BE49-F238E27FC236}">
                <a16:creationId xmlns:a16="http://schemas.microsoft.com/office/drawing/2014/main" id="{F7048904-9E85-4F93-97FC-5579A69B8B2A}"/>
              </a:ext>
            </a:extLst>
          </p:cNvPr>
          <p:cNvSpPr/>
          <p:nvPr/>
        </p:nvSpPr>
        <p:spPr>
          <a:xfrm>
            <a:off x="9468837" y="2704874"/>
            <a:ext cx="1599209" cy="1152795"/>
          </a:xfrm>
          <a:prstGeom prst="flowChartMagneticDisk">
            <a:avLst/>
          </a:prstGeom>
          <a:solidFill>
            <a:schemeClr val="tx1">
              <a:lumMod val="75000"/>
              <a:lumOff val="2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dirty="0" err="1"/>
              <a:t>DataBase</a:t>
            </a:r>
            <a:endParaRPr kumimoji="1" lang="zh-TW" altLang="en-US" dirty="0"/>
          </a:p>
        </p:txBody>
      </p:sp>
      <p:cxnSp>
        <p:nvCxnSpPr>
          <p:cNvPr id="39" name="直線箭頭接點 21">
            <a:extLst>
              <a:ext uri="{FF2B5EF4-FFF2-40B4-BE49-F238E27FC236}">
                <a16:creationId xmlns:a16="http://schemas.microsoft.com/office/drawing/2014/main" id="{C446EE7E-023D-4DA3-8B95-7F8A518F09FD}"/>
              </a:ext>
            </a:extLst>
          </p:cNvPr>
          <p:cNvCxnSpPr>
            <a:cxnSpLocks/>
            <a:endCxn id="37" idx="2"/>
          </p:cNvCxnSpPr>
          <p:nvPr/>
        </p:nvCxnSpPr>
        <p:spPr>
          <a:xfrm>
            <a:off x="4629385" y="1862499"/>
            <a:ext cx="4839452" cy="1418773"/>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42" name="文字方塊 41">
            <a:extLst>
              <a:ext uri="{FF2B5EF4-FFF2-40B4-BE49-F238E27FC236}">
                <a16:creationId xmlns:a16="http://schemas.microsoft.com/office/drawing/2014/main" id="{E9A4426C-D1B7-4064-BF99-8CD0D90BCCCB}"/>
              </a:ext>
            </a:extLst>
          </p:cNvPr>
          <p:cNvSpPr txBox="1"/>
          <p:nvPr/>
        </p:nvSpPr>
        <p:spPr>
          <a:xfrm>
            <a:off x="6467970" y="2069483"/>
            <a:ext cx="2577020" cy="584775"/>
          </a:xfrm>
          <a:prstGeom prst="rect">
            <a:avLst/>
          </a:prstGeom>
          <a:noFill/>
        </p:spPr>
        <p:txBody>
          <a:bodyPr wrap="square" rtlCol="0">
            <a:spAutoFit/>
          </a:bodyPr>
          <a:lstStyle/>
          <a:p>
            <a:pPr algn="ctr"/>
            <a:r>
              <a:rPr kumimoji="1" lang="en-US" altLang="zh-TW" sz="1600" dirty="0">
                <a:latin typeface="Times" pitchFamily="2" charset="0"/>
                <a:ea typeface="DFKai-SB" panose="03000509000000000000" pitchFamily="49" charset="-120"/>
                <a:cs typeface="DFKai-SB" panose="03000509000000000000" pitchFamily="49" charset="-120"/>
              </a:rPr>
              <a:t>Save Wi-Fi RSSI, Real Position</a:t>
            </a:r>
            <a:endParaRPr kumimoji="1" lang="zh-TW" altLang="en-US" sz="1600" dirty="0">
              <a:latin typeface="Times" pitchFamily="2" charset="0"/>
              <a:ea typeface="DFKai-SB" panose="03000509000000000000" pitchFamily="49" charset="-120"/>
              <a:cs typeface="DFKai-SB" panose="03000509000000000000" pitchFamily="49" charset="-120"/>
            </a:endParaRPr>
          </a:p>
        </p:txBody>
      </p:sp>
      <p:cxnSp>
        <p:nvCxnSpPr>
          <p:cNvPr id="43" name="直線箭頭接點 34">
            <a:extLst>
              <a:ext uri="{FF2B5EF4-FFF2-40B4-BE49-F238E27FC236}">
                <a16:creationId xmlns:a16="http://schemas.microsoft.com/office/drawing/2014/main" id="{21F089AF-BAD2-490A-8B1F-1847AE304290}"/>
              </a:ext>
            </a:extLst>
          </p:cNvPr>
          <p:cNvCxnSpPr>
            <a:cxnSpLocks/>
            <a:stCxn id="30" idx="3"/>
            <a:endCxn id="37" idx="2"/>
          </p:cNvCxnSpPr>
          <p:nvPr/>
        </p:nvCxnSpPr>
        <p:spPr>
          <a:xfrm flipV="1">
            <a:off x="6620906" y="3281272"/>
            <a:ext cx="2847931" cy="313199"/>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47" name="文字方塊 46">
            <a:extLst>
              <a:ext uri="{FF2B5EF4-FFF2-40B4-BE49-F238E27FC236}">
                <a16:creationId xmlns:a16="http://schemas.microsoft.com/office/drawing/2014/main" id="{382ECBE5-E24D-4CAA-B9B5-A9F14E0C7508}"/>
              </a:ext>
            </a:extLst>
          </p:cNvPr>
          <p:cNvSpPr txBox="1"/>
          <p:nvPr/>
        </p:nvSpPr>
        <p:spPr>
          <a:xfrm>
            <a:off x="6132001" y="3078719"/>
            <a:ext cx="2577020" cy="338554"/>
          </a:xfrm>
          <a:prstGeom prst="rect">
            <a:avLst/>
          </a:prstGeom>
          <a:noFill/>
        </p:spPr>
        <p:txBody>
          <a:bodyPr wrap="square" rtlCol="0">
            <a:spAutoFit/>
          </a:bodyPr>
          <a:lstStyle/>
          <a:p>
            <a:pPr algn="ctr"/>
            <a:r>
              <a:rPr kumimoji="1" lang="en-US" altLang="zh-TW" sz="1600" dirty="0">
                <a:latin typeface="Times" pitchFamily="2" charset="0"/>
                <a:ea typeface="DFKai-SB" panose="03000509000000000000" pitchFamily="49" charset="-120"/>
                <a:cs typeface="DFKai-SB" panose="03000509000000000000" pitchFamily="49" charset="-120"/>
              </a:rPr>
              <a:t>Save Image</a:t>
            </a:r>
            <a:endParaRPr kumimoji="1" lang="zh-TW" altLang="en-US" sz="1600" dirty="0">
              <a:latin typeface="Times" pitchFamily="2" charset="0"/>
              <a:ea typeface="DFKai-SB" panose="03000509000000000000" pitchFamily="49" charset="-120"/>
              <a:cs typeface="DFKai-SB" panose="03000509000000000000" pitchFamily="49" charset="-120"/>
            </a:endParaRPr>
          </a:p>
        </p:txBody>
      </p:sp>
    </p:spTree>
    <p:extLst>
      <p:ext uri="{BB962C8B-B14F-4D97-AF65-F5344CB8AC3E}">
        <p14:creationId xmlns:p14="http://schemas.microsoft.com/office/powerpoint/2010/main" val="4096959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標題 4"/>
          <p:cNvSpPr>
            <a:spLocks noGrp="1"/>
          </p:cNvSpPr>
          <p:nvPr>
            <p:ph type="title"/>
          </p:nvPr>
        </p:nvSpPr>
        <p:spPr>
          <a:xfrm>
            <a:off x="209970" y="319689"/>
            <a:ext cx="10972800" cy="990600"/>
          </a:xfrm>
        </p:spPr>
        <p:txBody>
          <a:bodyPr/>
          <a:lstStyle/>
          <a:p>
            <a:r>
              <a:rPr lang="en-US" altLang="zh-TW"/>
              <a:t>Online Flow </a:t>
            </a:r>
            <a:endParaRPr lang="zh-TW" altLang="en-US"/>
          </a:p>
        </p:txBody>
      </p:sp>
      <p:sp>
        <p:nvSpPr>
          <p:cNvPr id="4" name="投影片編號版面配置區 3"/>
          <p:cNvSpPr>
            <a:spLocks noGrp="1"/>
          </p:cNvSpPr>
          <p:nvPr>
            <p:ph type="sldNum" sz="quarter" idx="12"/>
          </p:nvPr>
        </p:nvSpPr>
        <p:spPr>
          <a:xfrm>
            <a:off x="11472231" y="6400241"/>
            <a:ext cx="598515" cy="360041"/>
          </a:xfrm>
        </p:spPr>
        <p:txBody>
          <a:bodyPr/>
          <a:lstStyle/>
          <a:p>
            <a:fld id="{73DA0BB7-265A-403C-9275-D587AB510EDC}" type="slidenum">
              <a:rPr lang="zh-TW" altLang="en-US" smtClean="0"/>
              <a:pPr/>
              <a:t>18</a:t>
            </a:fld>
            <a:endParaRPr lang="zh-TW" altLang="en-US" dirty="0"/>
          </a:p>
        </p:txBody>
      </p:sp>
      <p:grpSp>
        <p:nvGrpSpPr>
          <p:cNvPr id="15" name="群組 14">
            <a:extLst>
              <a:ext uri="{FF2B5EF4-FFF2-40B4-BE49-F238E27FC236}">
                <a16:creationId xmlns:a16="http://schemas.microsoft.com/office/drawing/2014/main" id="{87D53F7E-406C-9E4D-AF4D-EAEFD07A97CB}"/>
              </a:ext>
            </a:extLst>
          </p:cNvPr>
          <p:cNvGrpSpPr/>
          <p:nvPr/>
        </p:nvGrpSpPr>
        <p:grpSpPr>
          <a:xfrm>
            <a:off x="563570" y="2594638"/>
            <a:ext cx="1656184" cy="1869368"/>
            <a:chOff x="1271464" y="3503848"/>
            <a:chExt cx="1656184" cy="1869368"/>
          </a:xfrm>
        </p:grpSpPr>
        <p:pic>
          <p:nvPicPr>
            <p:cNvPr id="12" name="圖片 11">
              <a:extLst>
                <a:ext uri="{FF2B5EF4-FFF2-40B4-BE49-F238E27FC236}">
                  <a16:creationId xmlns:a16="http://schemas.microsoft.com/office/drawing/2014/main" id="{E1173EF1-F1D7-C644-B937-C0F93C99C7CA}"/>
                </a:ext>
              </a:extLst>
            </p:cNvPr>
            <p:cNvPicPr>
              <a:picLocks noChangeAspect="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1271464" y="3717032"/>
              <a:ext cx="1656184" cy="1656184"/>
            </a:xfrm>
            <a:prstGeom prst="rect">
              <a:avLst/>
            </a:prstGeom>
          </p:spPr>
        </p:pic>
        <p:pic>
          <p:nvPicPr>
            <p:cNvPr id="14" name="圖片 13">
              <a:extLst>
                <a:ext uri="{FF2B5EF4-FFF2-40B4-BE49-F238E27FC236}">
                  <a16:creationId xmlns:a16="http://schemas.microsoft.com/office/drawing/2014/main" id="{0083DFCC-BED7-B542-88D9-403C3DB099A0}"/>
                </a:ext>
              </a:extLst>
            </p:cNvPr>
            <p:cNvPicPr>
              <a:picLocks noChangeAspect="1"/>
            </p:cNvPicPr>
            <p:nvPr/>
          </p:nvPicPr>
          <p:blipFill>
            <a:blip r:embed="rId4" cstate="print">
              <a:duotone>
                <a:prstClr val="black"/>
                <a:schemeClr val="accent6">
                  <a:tint val="45000"/>
                  <a:satMod val="400000"/>
                </a:schemeClr>
              </a:duotone>
              <a:extLst>
                <a:ext uri="{28A0092B-C50C-407E-A947-70E740481C1C}">
                  <a14:useLocalDpi xmlns:a14="http://schemas.microsoft.com/office/drawing/2010/main"/>
                </a:ext>
              </a:extLst>
            </a:blip>
            <a:stretch>
              <a:fillRect/>
            </a:stretch>
          </p:blipFill>
          <p:spPr>
            <a:xfrm>
              <a:off x="2279576" y="3503848"/>
              <a:ext cx="426368" cy="426368"/>
            </a:xfrm>
            <a:prstGeom prst="rect">
              <a:avLst/>
            </a:prstGeom>
          </p:spPr>
        </p:pic>
      </p:grpSp>
      <p:cxnSp>
        <p:nvCxnSpPr>
          <p:cNvPr id="17" name="直線箭頭接點 16">
            <a:extLst>
              <a:ext uri="{FF2B5EF4-FFF2-40B4-BE49-F238E27FC236}">
                <a16:creationId xmlns:a16="http://schemas.microsoft.com/office/drawing/2014/main" id="{B65ECCE4-5768-DF4B-A831-0B07A12B0C59}"/>
              </a:ext>
            </a:extLst>
          </p:cNvPr>
          <p:cNvCxnSpPr>
            <a:cxnSpLocks/>
          </p:cNvCxnSpPr>
          <p:nvPr/>
        </p:nvCxnSpPr>
        <p:spPr>
          <a:xfrm flipV="1">
            <a:off x="1998050" y="2060848"/>
            <a:ext cx="1361646" cy="136815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18" name="文字方塊 17">
            <a:extLst>
              <a:ext uri="{FF2B5EF4-FFF2-40B4-BE49-F238E27FC236}">
                <a16:creationId xmlns:a16="http://schemas.microsoft.com/office/drawing/2014/main" id="{92C52232-1DCD-6146-8D21-4003ED669719}"/>
              </a:ext>
            </a:extLst>
          </p:cNvPr>
          <p:cNvSpPr txBox="1"/>
          <p:nvPr/>
        </p:nvSpPr>
        <p:spPr>
          <a:xfrm>
            <a:off x="2445073" y="2828982"/>
            <a:ext cx="2016224" cy="338554"/>
          </a:xfrm>
          <a:prstGeom prst="rect">
            <a:avLst/>
          </a:prstGeom>
          <a:noFill/>
        </p:spPr>
        <p:txBody>
          <a:bodyPr wrap="square" rtlCol="0">
            <a:spAutoFit/>
          </a:bodyPr>
          <a:lstStyle/>
          <a:p>
            <a:pPr algn="ctr"/>
            <a:r>
              <a:rPr kumimoji="1" lang="en-US" altLang="zh-TW" sz="1600">
                <a:latin typeface="Times" pitchFamily="2" charset="0"/>
                <a:ea typeface="DFKai-SB" panose="03000509000000000000" pitchFamily="49" charset="-120"/>
                <a:cs typeface="DFKai-SB" panose="03000509000000000000" pitchFamily="49" charset="-120"/>
              </a:rPr>
              <a:t>Post HTTP Request</a:t>
            </a:r>
            <a:endParaRPr kumimoji="1" lang="zh-TW" altLang="en-US" sz="1600">
              <a:latin typeface="Times" pitchFamily="2" charset="0"/>
              <a:ea typeface="DFKai-SB" panose="03000509000000000000" pitchFamily="49" charset="-120"/>
              <a:cs typeface="DFKai-SB" panose="03000509000000000000" pitchFamily="49" charset="-120"/>
            </a:endParaRPr>
          </a:p>
        </p:txBody>
      </p:sp>
      <p:sp>
        <p:nvSpPr>
          <p:cNvPr id="20" name="橢圓 19">
            <a:extLst>
              <a:ext uri="{FF2B5EF4-FFF2-40B4-BE49-F238E27FC236}">
                <a16:creationId xmlns:a16="http://schemas.microsoft.com/office/drawing/2014/main" id="{754C14B0-3764-F946-B738-1D5F7FD5F58B}"/>
              </a:ext>
            </a:extLst>
          </p:cNvPr>
          <p:cNvSpPr/>
          <p:nvPr/>
        </p:nvSpPr>
        <p:spPr>
          <a:xfrm>
            <a:off x="3219332" y="964347"/>
            <a:ext cx="1251003" cy="1251003"/>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a:t>{ api }</a:t>
            </a:r>
            <a:endParaRPr kumimoji="1" lang="zh-TW" altLang="en-US"/>
          </a:p>
        </p:txBody>
      </p:sp>
      <p:sp>
        <p:nvSpPr>
          <p:cNvPr id="21" name="文字方塊 20">
            <a:extLst>
              <a:ext uri="{FF2B5EF4-FFF2-40B4-BE49-F238E27FC236}">
                <a16:creationId xmlns:a16="http://schemas.microsoft.com/office/drawing/2014/main" id="{1AD93F7D-7430-B84F-82A2-672A9BF05B8B}"/>
              </a:ext>
            </a:extLst>
          </p:cNvPr>
          <p:cNvSpPr txBox="1"/>
          <p:nvPr/>
        </p:nvSpPr>
        <p:spPr>
          <a:xfrm>
            <a:off x="98771" y="2215350"/>
            <a:ext cx="2585782" cy="338554"/>
          </a:xfrm>
          <a:prstGeom prst="rect">
            <a:avLst/>
          </a:prstGeom>
          <a:noFill/>
        </p:spPr>
        <p:txBody>
          <a:bodyPr wrap="square" rtlCol="0">
            <a:spAutoFit/>
          </a:bodyPr>
          <a:lstStyle/>
          <a:p>
            <a:pPr algn="ctr"/>
            <a:r>
              <a:rPr kumimoji="1" lang="en-US" altLang="zh-TW" sz="1600">
                <a:latin typeface="Times" pitchFamily="2" charset="0"/>
                <a:ea typeface="DFKai-SB" panose="03000509000000000000" pitchFamily="49" charset="-120"/>
                <a:cs typeface="DFKai-SB" panose="03000509000000000000" pitchFamily="49" charset="-120"/>
              </a:rPr>
              <a:t>Receive Wi-Fi RSSI </a:t>
            </a:r>
            <a:endParaRPr kumimoji="1" lang="zh-TW" altLang="en-US" sz="1600">
              <a:latin typeface="Times" pitchFamily="2" charset="0"/>
              <a:ea typeface="DFKai-SB" panose="03000509000000000000" pitchFamily="49" charset="-120"/>
              <a:cs typeface="DFKai-SB" panose="03000509000000000000" pitchFamily="49" charset="-120"/>
            </a:endParaRPr>
          </a:p>
        </p:txBody>
      </p:sp>
      <p:cxnSp>
        <p:nvCxnSpPr>
          <p:cNvPr id="22" name="直線箭頭接點 21">
            <a:extLst>
              <a:ext uri="{FF2B5EF4-FFF2-40B4-BE49-F238E27FC236}">
                <a16:creationId xmlns:a16="http://schemas.microsoft.com/office/drawing/2014/main" id="{7A313889-9DD7-7B44-A150-424A18C55CB0}"/>
              </a:ext>
            </a:extLst>
          </p:cNvPr>
          <p:cNvCxnSpPr>
            <a:cxnSpLocks/>
          </p:cNvCxnSpPr>
          <p:nvPr/>
        </p:nvCxnSpPr>
        <p:spPr>
          <a:xfrm flipV="1">
            <a:off x="4491694" y="1626618"/>
            <a:ext cx="1693309" cy="1"/>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26" name="磁片 25">
            <a:extLst>
              <a:ext uri="{FF2B5EF4-FFF2-40B4-BE49-F238E27FC236}">
                <a16:creationId xmlns:a16="http://schemas.microsoft.com/office/drawing/2014/main" id="{A0715752-9927-5B4B-94F8-98D965B09ED8}"/>
              </a:ext>
            </a:extLst>
          </p:cNvPr>
          <p:cNvSpPr/>
          <p:nvPr/>
        </p:nvSpPr>
        <p:spPr>
          <a:xfrm>
            <a:off x="6357396" y="1106023"/>
            <a:ext cx="1440160" cy="853096"/>
          </a:xfrm>
          <a:prstGeom prst="flowChartMagneticDisk">
            <a:avLst/>
          </a:prstGeom>
          <a:solidFill>
            <a:schemeClr val="tx1">
              <a:lumMod val="75000"/>
              <a:lumOff val="2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a:t>WIFI Model</a:t>
            </a:r>
            <a:endParaRPr kumimoji="1" lang="zh-TW" altLang="en-US"/>
          </a:p>
        </p:txBody>
      </p:sp>
      <p:cxnSp>
        <p:nvCxnSpPr>
          <p:cNvPr id="27" name="直線箭頭接點 26">
            <a:extLst>
              <a:ext uri="{FF2B5EF4-FFF2-40B4-BE49-F238E27FC236}">
                <a16:creationId xmlns:a16="http://schemas.microsoft.com/office/drawing/2014/main" id="{6E5EFE72-3A56-C44B-84AF-6B98E1962675}"/>
              </a:ext>
            </a:extLst>
          </p:cNvPr>
          <p:cNvCxnSpPr>
            <a:cxnSpLocks/>
          </p:cNvCxnSpPr>
          <p:nvPr/>
        </p:nvCxnSpPr>
        <p:spPr>
          <a:xfrm>
            <a:off x="3950146" y="2215350"/>
            <a:ext cx="810120" cy="462793"/>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pic>
        <p:nvPicPr>
          <p:cNvPr id="30" name="圖片 29">
            <a:extLst>
              <a:ext uri="{FF2B5EF4-FFF2-40B4-BE49-F238E27FC236}">
                <a16:creationId xmlns:a16="http://schemas.microsoft.com/office/drawing/2014/main" id="{D53570FE-5BE9-B944-922B-539DA3650D99}"/>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899093" y="2737078"/>
            <a:ext cx="1755252" cy="987329"/>
          </a:xfrm>
          <a:prstGeom prst="rect">
            <a:avLst/>
          </a:prstGeom>
        </p:spPr>
      </p:pic>
      <p:sp>
        <p:nvSpPr>
          <p:cNvPr id="31" name="文字方塊 30">
            <a:extLst>
              <a:ext uri="{FF2B5EF4-FFF2-40B4-BE49-F238E27FC236}">
                <a16:creationId xmlns:a16="http://schemas.microsoft.com/office/drawing/2014/main" id="{C5DDF595-9159-D34A-ADF7-CAE3330D0C86}"/>
              </a:ext>
            </a:extLst>
          </p:cNvPr>
          <p:cNvSpPr txBox="1"/>
          <p:nvPr/>
        </p:nvSpPr>
        <p:spPr>
          <a:xfrm>
            <a:off x="4485000" y="2286042"/>
            <a:ext cx="2585782" cy="338554"/>
          </a:xfrm>
          <a:prstGeom prst="rect">
            <a:avLst/>
          </a:prstGeom>
          <a:noFill/>
        </p:spPr>
        <p:txBody>
          <a:bodyPr wrap="square" rtlCol="0">
            <a:spAutoFit/>
          </a:bodyPr>
          <a:lstStyle/>
          <a:p>
            <a:pPr algn="ctr"/>
            <a:r>
              <a:rPr kumimoji="1" lang="en-US" altLang="zh-TW" sz="1600">
                <a:latin typeface="Times" pitchFamily="2" charset="0"/>
                <a:ea typeface="DFKai-SB" panose="03000509000000000000" pitchFamily="49" charset="-120"/>
                <a:cs typeface="DFKai-SB" panose="03000509000000000000" pitchFamily="49" charset="-120"/>
              </a:rPr>
              <a:t>Capture Image</a:t>
            </a:r>
            <a:endParaRPr kumimoji="1" lang="zh-TW" altLang="en-US" sz="1600">
              <a:latin typeface="Times" pitchFamily="2" charset="0"/>
              <a:ea typeface="DFKai-SB" panose="03000509000000000000" pitchFamily="49" charset="-120"/>
              <a:cs typeface="DFKai-SB" panose="03000509000000000000" pitchFamily="49" charset="-120"/>
            </a:endParaRPr>
          </a:p>
        </p:txBody>
      </p:sp>
      <p:sp>
        <p:nvSpPr>
          <p:cNvPr id="32" name="文字方塊 31">
            <a:extLst>
              <a:ext uri="{FF2B5EF4-FFF2-40B4-BE49-F238E27FC236}">
                <a16:creationId xmlns:a16="http://schemas.microsoft.com/office/drawing/2014/main" id="{6EAA961F-0461-F44A-A2A5-EEBACA4FE6A0}"/>
              </a:ext>
            </a:extLst>
          </p:cNvPr>
          <p:cNvSpPr txBox="1"/>
          <p:nvPr/>
        </p:nvSpPr>
        <p:spPr>
          <a:xfrm>
            <a:off x="5784585" y="675864"/>
            <a:ext cx="2585782" cy="338554"/>
          </a:xfrm>
          <a:prstGeom prst="rect">
            <a:avLst/>
          </a:prstGeom>
          <a:noFill/>
        </p:spPr>
        <p:txBody>
          <a:bodyPr wrap="square" rtlCol="0">
            <a:spAutoFit/>
          </a:bodyPr>
          <a:lstStyle/>
          <a:p>
            <a:pPr algn="ctr"/>
            <a:r>
              <a:rPr kumimoji="1" lang="en-US" altLang="zh-TW" sz="1600">
                <a:latin typeface="Times" pitchFamily="2" charset="0"/>
                <a:ea typeface="DFKai-SB" panose="03000509000000000000" pitchFamily="49" charset="-120"/>
                <a:cs typeface="DFKai-SB" panose="03000509000000000000" pitchFamily="49" charset="-120"/>
              </a:rPr>
              <a:t>Predict Wi-Fi Position</a:t>
            </a:r>
            <a:endParaRPr kumimoji="1" lang="zh-TW" altLang="en-US" sz="1600">
              <a:latin typeface="Times" pitchFamily="2" charset="0"/>
              <a:ea typeface="DFKai-SB" panose="03000509000000000000" pitchFamily="49" charset="-120"/>
              <a:cs typeface="DFKai-SB" panose="03000509000000000000" pitchFamily="49" charset="-120"/>
            </a:endParaRPr>
          </a:p>
        </p:txBody>
      </p:sp>
      <p:cxnSp>
        <p:nvCxnSpPr>
          <p:cNvPr id="33" name="直線箭頭接點 32">
            <a:extLst>
              <a:ext uri="{FF2B5EF4-FFF2-40B4-BE49-F238E27FC236}">
                <a16:creationId xmlns:a16="http://schemas.microsoft.com/office/drawing/2014/main" id="{5788F319-A365-4E47-8D46-0D6BCA23F82A}"/>
              </a:ext>
            </a:extLst>
          </p:cNvPr>
          <p:cNvCxnSpPr>
            <a:cxnSpLocks/>
            <a:stCxn id="26" idx="4"/>
          </p:cNvCxnSpPr>
          <p:nvPr/>
        </p:nvCxnSpPr>
        <p:spPr>
          <a:xfrm>
            <a:off x="7797556" y="1532571"/>
            <a:ext cx="936104"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5" name="直線箭頭接點 34">
            <a:extLst>
              <a:ext uri="{FF2B5EF4-FFF2-40B4-BE49-F238E27FC236}">
                <a16:creationId xmlns:a16="http://schemas.microsoft.com/office/drawing/2014/main" id="{44F1D653-BE8D-4745-A008-2BFC195BFCE7}"/>
              </a:ext>
            </a:extLst>
          </p:cNvPr>
          <p:cNvCxnSpPr>
            <a:cxnSpLocks/>
          </p:cNvCxnSpPr>
          <p:nvPr/>
        </p:nvCxnSpPr>
        <p:spPr>
          <a:xfrm>
            <a:off x="5696370" y="3732683"/>
            <a:ext cx="0" cy="72008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44" name="文字方塊 43">
            <a:extLst>
              <a:ext uri="{FF2B5EF4-FFF2-40B4-BE49-F238E27FC236}">
                <a16:creationId xmlns:a16="http://schemas.microsoft.com/office/drawing/2014/main" id="{D5813117-B398-1542-9460-81AF7B0CBEAC}"/>
              </a:ext>
            </a:extLst>
          </p:cNvPr>
          <p:cNvSpPr txBox="1"/>
          <p:nvPr/>
        </p:nvSpPr>
        <p:spPr>
          <a:xfrm>
            <a:off x="8426932" y="1366821"/>
            <a:ext cx="2585782" cy="338554"/>
          </a:xfrm>
          <a:prstGeom prst="rect">
            <a:avLst/>
          </a:prstGeom>
          <a:noFill/>
        </p:spPr>
        <p:txBody>
          <a:bodyPr wrap="square" rtlCol="0">
            <a:spAutoFit/>
          </a:bodyPr>
          <a:lstStyle/>
          <a:p>
            <a:pPr algn="ctr"/>
            <a:r>
              <a:rPr kumimoji="1" lang="en-US" altLang="zh-TW" sz="1600">
                <a:latin typeface="Times" pitchFamily="2" charset="0"/>
                <a:ea typeface="DFKai-SB" panose="03000509000000000000" pitchFamily="49" charset="-120"/>
                <a:cs typeface="DFKai-SB" panose="03000509000000000000" pitchFamily="49" charset="-120"/>
              </a:rPr>
              <a:t>Wi-Fi Position(X,Y)</a:t>
            </a:r>
            <a:endParaRPr kumimoji="1" lang="zh-TW" altLang="en-US" sz="1600">
              <a:latin typeface="Times" pitchFamily="2" charset="0"/>
              <a:ea typeface="DFKai-SB" panose="03000509000000000000" pitchFamily="49" charset="-120"/>
              <a:cs typeface="DFKai-SB" panose="03000509000000000000" pitchFamily="49" charset="-120"/>
            </a:endParaRPr>
          </a:p>
        </p:txBody>
      </p:sp>
      <p:sp>
        <p:nvSpPr>
          <p:cNvPr id="46" name="磁片 45">
            <a:extLst>
              <a:ext uri="{FF2B5EF4-FFF2-40B4-BE49-F238E27FC236}">
                <a16:creationId xmlns:a16="http://schemas.microsoft.com/office/drawing/2014/main" id="{CF6664C8-CE08-9C4B-80BA-72C4BAC34BAD}"/>
              </a:ext>
            </a:extLst>
          </p:cNvPr>
          <p:cNvSpPr/>
          <p:nvPr/>
        </p:nvSpPr>
        <p:spPr>
          <a:xfrm>
            <a:off x="4973094" y="4475448"/>
            <a:ext cx="1446552" cy="1003883"/>
          </a:xfrm>
          <a:prstGeom prst="flowChartMagneticDisk">
            <a:avLst/>
          </a:prstGeom>
          <a:solidFill>
            <a:schemeClr val="tx1">
              <a:lumMod val="75000"/>
              <a:lumOff val="2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600"/>
              <a:t>OpenPose Model</a:t>
            </a:r>
            <a:endParaRPr kumimoji="1" lang="zh-TW" altLang="en-US" sz="1600"/>
          </a:p>
        </p:txBody>
      </p:sp>
      <p:sp>
        <p:nvSpPr>
          <p:cNvPr id="51" name="文字方塊 50">
            <a:extLst>
              <a:ext uri="{FF2B5EF4-FFF2-40B4-BE49-F238E27FC236}">
                <a16:creationId xmlns:a16="http://schemas.microsoft.com/office/drawing/2014/main" id="{E86FDED3-E2FA-7248-9424-B415E533EB21}"/>
              </a:ext>
            </a:extLst>
          </p:cNvPr>
          <p:cNvSpPr txBox="1"/>
          <p:nvPr/>
        </p:nvSpPr>
        <p:spPr>
          <a:xfrm>
            <a:off x="6016301" y="4630823"/>
            <a:ext cx="2577020" cy="338554"/>
          </a:xfrm>
          <a:prstGeom prst="rect">
            <a:avLst/>
          </a:prstGeom>
          <a:noFill/>
        </p:spPr>
        <p:txBody>
          <a:bodyPr wrap="square" rtlCol="0">
            <a:spAutoFit/>
          </a:bodyPr>
          <a:lstStyle/>
          <a:p>
            <a:pPr algn="ctr"/>
            <a:r>
              <a:rPr kumimoji="1" lang="en-US" altLang="zh-TW" sz="1600">
                <a:latin typeface="Times" pitchFamily="2" charset="0"/>
                <a:ea typeface="DFKai-SB" panose="03000509000000000000" pitchFamily="49" charset="-120"/>
                <a:cs typeface="DFKai-SB" panose="03000509000000000000" pitchFamily="49" charset="-120"/>
              </a:rPr>
              <a:t>Human </a:t>
            </a:r>
            <a:r>
              <a:rPr kumimoji="1" lang="en-US" altLang="zh-TW" sz="1400">
                <a:latin typeface="Times" pitchFamily="2" charset="0"/>
                <a:ea typeface="DFKai-SB" panose="03000509000000000000" pitchFamily="49" charset="-120"/>
                <a:cs typeface="DFKai-SB" panose="03000509000000000000" pitchFamily="49" charset="-120"/>
              </a:rPr>
              <a:t>Features</a:t>
            </a:r>
            <a:endParaRPr kumimoji="1" lang="zh-TW" altLang="en-US" sz="1600">
              <a:latin typeface="Times" pitchFamily="2" charset="0"/>
              <a:ea typeface="DFKai-SB" panose="03000509000000000000" pitchFamily="49" charset="-120"/>
              <a:cs typeface="DFKai-SB" panose="03000509000000000000" pitchFamily="49" charset="-120"/>
            </a:endParaRPr>
          </a:p>
        </p:txBody>
      </p:sp>
      <p:cxnSp>
        <p:nvCxnSpPr>
          <p:cNvPr id="56" name="直線箭頭接點 55">
            <a:extLst>
              <a:ext uri="{FF2B5EF4-FFF2-40B4-BE49-F238E27FC236}">
                <a16:creationId xmlns:a16="http://schemas.microsoft.com/office/drawing/2014/main" id="{B6B92F11-F65E-A247-A1A5-5ACEF3034062}"/>
              </a:ext>
            </a:extLst>
          </p:cNvPr>
          <p:cNvCxnSpPr>
            <a:cxnSpLocks/>
          </p:cNvCxnSpPr>
          <p:nvPr/>
        </p:nvCxnSpPr>
        <p:spPr>
          <a:xfrm flipV="1">
            <a:off x="6397170" y="4969377"/>
            <a:ext cx="2029762" cy="21791"/>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58" name="磁片 57">
            <a:extLst>
              <a:ext uri="{FF2B5EF4-FFF2-40B4-BE49-F238E27FC236}">
                <a16:creationId xmlns:a16="http://schemas.microsoft.com/office/drawing/2014/main" id="{EE0A4165-6C4B-0D4D-B1F9-F8EA64928906}"/>
              </a:ext>
            </a:extLst>
          </p:cNvPr>
          <p:cNvSpPr/>
          <p:nvPr/>
        </p:nvSpPr>
        <p:spPr>
          <a:xfrm>
            <a:off x="8487026" y="4517024"/>
            <a:ext cx="1446552" cy="1003883"/>
          </a:xfrm>
          <a:prstGeom prst="flowChartMagneticDisk">
            <a:avLst/>
          </a:prstGeom>
          <a:solidFill>
            <a:schemeClr val="tx1">
              <a:lumMod val="75000"/>
              <a:lumOff val="2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600"/>
              <a:t>ML Model</a:t>
            </a:r>
            <a:endParaRPr kumimoji="1" lang="zh-TW" altLang="en-US" sz="1600"/>
          </a:p>
        </p:txBody>
      </p:sp>
      <p:sp>
        <p:nvSpPr>
          <p:cNvPr id="59" name="文字方塊 58">
            <a:extLst>
              <a:ext uri="{FF2B5EF4-FFF2-40B4-BE49-F238E27FC236}">
                <a16:creationId xmlns:a16="http://schemas.microsoft.com/office/drawing/2014/main" id="{5F99D4B9-7944-DE4B-95B9-375B95BB1997}"/>
              </a:ext>
            </a:extLst>
          </p:cNvPr>
          <p:cNvSpPr txBox="1"/>
          <p:nvPr/>
        </p:nvSpPr>
        <p:spPr>
          <a:xfrm>
            <a:off x="7646663" y="5520909"/>
            <a:ext cx="2577020" cy="338554"/>
          </a:xfrm>
          <a:prstGeom prst="rect">
            <a:avLst/>
          </a:prstGeom>
          <a:noFill/>
        </p:spPr>
        <p:txBody>
          <a:bodyPr wrap="square" rtlCol="0">
            <a:spAutoFit/>
          </a:bodyPr>
          <a:lstStyle/>
          <a:p>
            <a:pPr algn="ctr"/>
            <a:r>
              <a:rPr kumimoji="1" lang="en-US" altLang="zh-TW" sz="1600">
                <a:latin typeface="Times" pitchFamily="2" charset="0"/>
                <a:ea typeface="DFKai-SB" panose="03000509000000000000" pitchFamily="49" charset="-120"/>
                <a:cs typeface="DFKai-SB" panose="03000509000000000000" pitchFamily="49" charset="-120"/>
              </a:rPr>
              <a:t>Predict Real Position</a:t>
            </a:r>
            <a:endParaRPr kumimoji="1" lang="zh-TW" altLang="en-US" sz="1600">
              <a:latin typeface="Times" pitchFamily="2" charset="0"/>
              <a:ea typeface="DFKai-SB" panose="03000509000000000000" pitchFamily="49" charset="-120"/>
              <a:cs typeface="DFKai-SB" panose="03000509000000000000" pitchFamily="49" charset="-120"/>
            </a:endParaRPr>
          </a:p>
        </p:txBody>
      </p:sp>
      <p:sp>
        <p:nvSpPr>
          <p:cNvPr id="60" name="文字方塊 59">
            <a:extLst>
              <a:ext uri="{FF2B5EF4-FFF2-40B4-BE49-F238E27FC236}">
                <a16:creationId xmlns:a16="http://schemas.microsoft.com/office/drawing/2014/main" id="{75DC2210-0CB3-3543-8132-AAF7BBAA7B6B}"/>
              </a:ext>
            </a:extLst>
          </p:cNvPr>
          <p:cNvSpPr txBox="1"/>
          <p:nvPr/>
        </p:nvSpPr>
        <p:spPr>
          <a:xfrm>
            <a:off x="4407860" y="5525194"/>
            <a:ext cx="2577020" cy="338554"/>
          </a:xfrm>
          <a:prstGeom prst="rect">
            <a:avLst/>
          </a:prstGeom>
          <a:noFill/>
        </p:spPr>
        <p:txBody>
          <a:bodyPr wrap="square" rtlCol="0">
            <a:spAutoFit/>
          </a:bodyPr>
          <a:lstStyle/>
          <a:p>
            <a:pPr algn="ctr"/>
            <a:r>
              <a:rPr kumimoji="1" lang="en-US" altLang="zh-TW" sz="1600">
                <a:latin typeface="Times" pitchFamily="2" charset="0"/>
                <a:ea typeface="DFKai-SB" panose="03000509000000000000" pitchFamily="49" charset="-120"/>
                <a:cs typeface="DFKai-SB" panose="03000509000000000000" pitchFamily="49" charset="-120"/>
              </a:rPr>
              <a:t>Extract Human Posture</a:t>
            </a:r>
            <a:endParaRPr kumimoji="1" lang="zh-TW" altLang="en-US" sz="1600">
              <a:latin typeface="Times" pitchFamily="2" charset="0"/>
              <a:ea typeface="DFKai-SB" panose="03000509000000000000" pitchFamily="49" charset="-120"/>
              <a:cs typeface="DFKai-SB" panose="03000509000000000000" pitchFamily="49" charset="-120"/>
            </a:endParaRPr>
          </a:p>
        </p:txBody>
      </p:sp>
      <p:cxnSp>
        <p:nvCxnSpPr>
          <p:cNvPr id="61" name="直線箭頭接點 60">
            <a:extLst>
              <a:ext uri="{FF2B5EF4-FFF2-40B4-BE49-F238E27FC236}">
                <a16:creationId xmlns:a16="http://schemas.microsoft.com/office/drawing/2014/main" id="{C9E553B4-95C4-5B49-A1B9-5F379E82B935}"/>
              </a:ext>
            </a:extLst>
          </p:cNvPr>
          <p:cNvCxnSpPr>
            <a:cxnSpLocks/>
          </p:cNvCxnSpPr>
          <p:nvPr/>
        </p:nvCxnSpPr>
        <p:spPr>
          <a:xfrm flipV="1">
            <a:off x="9210302" y="3836889"/>
            <a:ext cx="0" cy="65233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66" name="文字方塊 65">
            <a:extLst>
              <a:ext uri="{FF2B5EF4-FFF2-40B4-BE49-F238E27FC236}">
                <a16:creationId xmlns:a16="http://schemas.microsoft.com/office/drawing/2014/main" id="{0A5BA4F7-A455-204C-8853-81EBB07E40F8}"/>
              </a:ext>
            </a:extLst>
          </p:cNvPr>
          <p:cNvSpPr txBox="1"/>
          <p:nvPr/>
        </p:nvSpPr>
        <p:spPr>
          <a:xfrm>
            <a:off x="7931871" y="3294205"/>
            <a:ext cx="2585782" cy="584775"/>
          </a:xfrm>
          <a:prstGeom prst="rect">
            <a:avLst/>
          </a:prstGeom>
          <a:noFill/>
        </p:spPr>
        <p:txBody>
          <a:bodyPr wrap="square" rtlCol="0">
            <a:spAutoFit/>
          </a:bodyPr>
          <a:lstStyle/>
          <a:p>
            <a:pPr algn="ctr"/>
            <a:r>
              <a:rPr kumimoji="1" lang="en-US" altLang="zh-TW" sz="1600">
                <a:latin typeface="Times" pitchFamily="2" charset="0"/>
                <a:ea typeface="DFKai-SB" panose="03000509000000000000" pitchFamily="49" charset="-120"/>
                <a:cs typeface="DFKai-SB" panose="03000509000000000000" pitchFamily="49" charset="-120"/>
              </a:rPr>
              <a:t>Image-Based Indoor Position(X,Y)</a:t>
            </a:r>
            <a:endParaRPr kumimoji="1" lang="zh-TW" altLang="en-US" sz="1600">
              <a:latin typeface="Times" pitchFamily="2" charset="0"/>
              <a:ea typeface="DFKai-SB" panose="03000509000000000000" pitchFamily="49" charset="-120"/>
              <a:cs typeface="DFKai-SB" panose="03000509000000000000" pitchFamily="49" charset="-120"/>
            </a:endParaRPr>
          </a:p>
        </p:txBody>
      </p:sp>
      <p:sp>
        <p:nvSpPr>
          <p:cNvPr id="77" name="橢圓 76">
            <a:extLst>
              <a:ext uri="{FF2B5EF4-FFF2-40B4-BE49-F238E27FC236}">
                <a16:creationId xmlns:a16="http://schemas.microsoft.com/office/drawing/2014/main" id="{A651F39D-5C05-334F-B697-1E2747B42E52}"/>
              </a:ext>
            </a:extLst>
          </p:cNvPr>
          <p:cNvSpPr/>
          <p:nvPr/>
        </p:nvSpPr>
        <p:spPr>
          <a:xfrm>
            <a:off x="10544177" y="1987917"/>
            <a:ext cx="1251003" cy="1251003"/>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a:t>Match</a:t>
            </a:r>
            <a:endParaRPr kumimoji="1" lang="zh-TW" altLang="en-US"/>
          </a:p>
        </p:txBody>
      </p:sp>
      <p:cxnSp>
        <p:nvCxnSpPr>
          <p:cNvPr id="79" name="直線箭頭接點 78">
            <a:extLst>
              <a:ext uri="{FF2B5EF4-FFF2-40B4-BE49-F238E27FC236}">
                <a16:creationId xmlns:a16="http://schemas.microsoft.com/office/drawing/2014/main" id="{6EA7895E-51A4-6041-8B59-9542FC0A0D31}"/>
              </a:ext>
            </a:extLst>
          </p:cNvPr>
          <p:cNvCxnSpPr>
            <a:cxnSpLocks/>
          </p:cNvCxnSpPr>
          <p:nvPr/>
        </p:nvCxnSpPr>
        <p:spPr>
          <a:xfrm>
            <a:off x="9974491" y="1847839"/>
            <a:ext cx="543162" cy="706065"/>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82" name="直線箭頭接點 81">
            <a:extLst>
              <a:ext uri="{FF2B5EF4-FFF2-40B4-BE49-F238E27FC236}">
                <a16:creationId xmlns:a16="http://schemas.microsoft.com/office/drawing/2014/main" id="{36917347-5EA1-064B-A615-831CE3EA76A7}"/>
              </a:ext>
            </a:extLst>
          </p:cNvPr>
          <p:cNvCxnSpPr>
            <a:cxnSpLocks/>
          </p:cNvCxnSpPr>
          <p:nvPr/>
        </p:nvCxnSpPr>
        <p:spPr>
          <a:xfrm flipV="1">
            <a:off x="9684560" y="2656161"/>
            <a:ext cx="833093" cy="582759"/>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86" name="肘形接點 85">
            <a:extLst>
              <a:ext uri="{FF2B5EF4-FFF2-40B4-BE49-F238E27FC236}">
                <a16:creationId xmlns:a16="http://schemas.microsoft.com/office/drawing/2014/main" id="{80E1D5E4-9A31-BD45-9E29-15F5E4BC8F94}"/>
              </a:ext>
            </a:extLst>
          </p:cNvPr>
          <p:cNvCxnSpPr>
            <a:cxnSpLocks/>
            <a:stCxn id="77" idx="4"/>
            <a:endCxn id="12" idx="2"/>
          </p:cNvCxnSpPr>
          <p:nvPr/>
        </p:nvCxnSpPr>
        <p:spPr>
          <a:xfrm rot="5400000">
            <a:off x="5668128" y="-1037545"/>
            <a:ext cx="1225086" cy="9778017"/>
          </a:xfrm>
          <a:prstGeom prst="bentConnector3">
            <a:avLst>
              <a:gd name="adj1" fmla="val 226691"/>
            </a:avLst>
          </a:prstGeom>
          <a:ln w="190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1" name="文字方塊 90">
            <a:extLst>
              <a:ext uri="{FF2B5EF4-FFF2-40B4-BE49-F238E27FC236}">
                <a16:creationId xmlns:a16="http://schemas.microsoft.com/office/drawing/2014/main" id="{1E66E949-204F-D846-B7F6-A93EFB919F80}"/>
              </a:ext>
            </a:extLst>
          </p:cNvPr>
          <p:cNvSpPr txBox="1"/>
          <p:nvPr/>
        </p:nvSpPr>
        <p:spPr>
          <a:xfrm>
            <a:off x="1624919" y="5677253"/>
            <a:ext cx="3135347" cy="338554"/>
          </a:xfrm>
          <a:prstGeom prst="rect">
            <a:avLst/>
          </a:prstGeom>
          <a:noFill/>
        </p:spPr>
        <p:txBody>
          <a:bodyPr wrap="square" rtlCol="0">
            <a:spAutoFit/>
          </a:bodyPr>
          <a:lstStyle/>
          <a:p>
            <a:pPr algn="ctr"/>
            <a:r>
              <a:rPr kumimoji="1" lang="en-US" altLang="zh-TW" sz="1600">
                <a:latin typeface="Times" pitchFamily="2" charset="0"/>
                <a:ea typeface="DFKai-SB" panose="03000509000000000000" pitchFamily="49" charset="-120"/>
                <a:cs typeface="DFKai-SB" panose="03000509000000000000" pitchFamily="49" charset="-120"/>
              </a:rPr>
              <a:t>Return Current Indoor Position(X,Y)</a:t>
            </a:r>
            <a:endParaRPr kumimoji="1" lang="zh-TW" altLang="en-US" sz="1600">
              <a:latin typeface="Times" pitchFamily="2" charset="0"/>
              <a:ea typeface="DFKai-SB" panose="03000509000000000000" pitchFamily="49" charset="-120"/>
              <a:cs typeface="DFKai-SB" panose="03000509000000000000" pitchFamily="49" charset="-120"/>
            </a:endParaRPr>
          </a:p>
        </p:txBody>
      </p:sp>
    </p:spTree>
    <p:extLst>
      <p:ext uri="{BB962C8B-B14F-4D97-AF65-F5344CB8AC3E}">
        <p14:creationId xmlns:p14="http://schemas.microsoft.com/office/powerpoint/2010/main" val="35103621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r>
              <a:rPr lang="en-US" altLang="zh-TW" dirty="0"/>
              <a:t>Wi-Fi positioning method</a:t>
            </a:r>
            <a:endParaRPr lang="zh-TW" altLang="en-US" dirty="0"/>
          </a:p>
        </p:txBody>
      </p:sp>
      <p:sp>
        <p:nvSpPr>
          <p:cNvPr id="4" name="投影片編號版面配置區 3"/>
          <p:cNvSpPr>
            <a:spLocks noGrp="1"/>
          </p:cNvSpPr>
          <p:nvPr>
            <p:ph type="sldNum" sz="quarter" idx="12"/>
          </p:nvPr>
        </p:nvSpPr>
        <p:spPr/>
        <p:txBody>
          <a:bodyPr/>
          <a:lstStyle/>
          <a:p>
            <a:fld id="{73DA0BB7-265A-403C-9275-D587AB510EDC}" type="slidenum">
              <a:rPr lang="zh-TW" altLang="en-US" smtClean="0"/>
              <a:pPr/>
              <a:t>19</a:t>
            </a:fld>
            <a:endParaRPr lang="zh-TW" altLang="en-US" dirty="0"/>
          </a:p>
        </p:txBody>
      </p:sp>
      <p:sp>
        <p:nvSpPr>
          <p:cNvPr id="10" name="內容版面配置區 5">
            <a:extLst>
              <a:ext uri="{FF2B5EF4-FFF2-40B4-BE49-F238E27FC236}">
                <a16:creationId xmlns:a16="http://schemas.microsoft.com/office/drawing/2014/main" id="{E5CDD653-B347-8647-8F0B-60E76F92F1D4}"/>
              </a:ext>
            </a:extLst>
          </p:cNvPr>
          <p:cNvSpPr>
            <a:spLocks noGrp="1"/>
          </p:cNvSpPr>
          <p:nvPr>
            <p:ph idx="1"/>
          </p:nvPr>
        </p:nvSpPr>
        <p:spPr>
          <a:xfrm>
            <a:off x="609600" y="1600201"/>
            <a:ext cx="10972800" cy="1821576"/>
          </a:xfrm>
        </p:spPr>
        <p:txBody>
          <a:bodyPr>
            <a:normAutofit/>
          </a:bodyPr>
          <a:lstStyle/>
          <a:p>
            <a:r>
              <a:rPr lang="en-US" altLang="zh-TW" dirty="0"/>
              <a:t>Triangulation is sensitive to environment and cause inaccurate</a:t>
            </a:r>
            <a:r>
              <a:rPr lang="zh-TW" altLang="en-US" dirty="0"/>
              <a:t> </a:t>
            </a:r>
            <a:r>
              <a:rPr lang="en-US" altLang="zh-TW" dirty="0"/>
              <a:t>positioning.</a:t>
            </a:r>
          </a:p>
          <a:p>
            <a:r>
              <a:rPr lang="en-US" altLang="zh-TW" dirty="0"/>
              <a:t>We used machine learning models for adapting the environment and attained up better accuracy.</a:t>
            </a:r>
          </a:p>
          <a:p>
            <a:r>
              <a:rPr lang="en-US" altLang="zh-TW" dirty="0"/>
              <a:t>We take 2.4GHz RSSI and 5GHz RSSI from three routers as input.</a:t>
            </a:r>
          </a:p>
        </p:txBody>
      </p:sp>
      <p:pic>
        <p:nvPicPr>
          <p:cNvPr id="13" name="圖片 12">
            <a:extLst>
              <a:ext uri="{FF2B5EF4-FFF2-40B4-BE49-F238E27FC236}">
                <a16:creationId xmlns:a16="http://schemas.microsoft.com/office/drawing/2014/main" id="{BE59B332-677C-1A4A-865C-84274C8BED43}"/>
              </a:ext>
            </a:extLst>
          </p:cNvPr>
          <p:cNvPicPr/>
          <p:nvPr/>
        </p:nvPicPr>
        <p:blipFill>
          <a:blip r:embed="rId3"/>
          <a:stretch>
            <a:fillRect/>
          </a:stretch>
        </p:blipFill>
        <p:spPr>
          <a:xfrm>
            <a:off x="2567608" y="3421777"/>
            <a:ext cx="6624736" cy="2978464"/>
          </a:xfrm>
          <a:prstGeom prst="rect">
            <a:avLst/>
          </a:prstGeom>
        </p:spPr>
      </p:pic>
    </p:spTree>
    <p:extLst>
      <p:ext uri="{BB962C8B-B14F-4D97-AF65-F5344CB8AC3E}">
        <p14:creationId xmlns:p14="http://schemas.microsoft.com/office/powerpoint/2010/main" val="20214059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C195037-9E34-2144-9AFF-1F7B203353E1}"/>
              </a:ext>
            </a:extLst>
          </p:cNvPr>
          <p:cNvSpPr>
            <a:spLocks noGrp="1"/>
          </p:cNvSpPr>
          <p:nvPr>
            <p:ph type="title"/>
          </p:nvPr>
        </p:nvSpPr>
        <p:spPr/>
        <p:txBody>
          <a:bodyPr/>
          <a:lstStyle/>
          <a:p>
            <a:r>
              <a:rPr kumimoji="1" lang="en-US" altLang="zh-TW"/>
              <a:t>Outline</a:t>
            </a:r>
            <a:endParaRPr kumimoji="1" lang="zh-TW" altLang="en-US"/>
          </a:p>
        </p:txBody>
      </p:sp>
      <p:sp>
        <p:nvSpPr>
          <p:cNvPr id="3" name="內容版面配置區 2">
            <a:extLst>
              <a:ext uri="{FF2B5EF4-FFF2-40B4-BE49-F238E27FC236}">
                <a16:creationId xmlns:a16="http://schemas.microsoft.com/office/drawing/2014/main" id="{BD0E6CF2-5FE6-7347-AC8B-F069113BC120}"/>
              </a:ext>
            </a:extLst>
          </p:cNvPr>
          <p:cNvSpPr>
            <a:spLocks noGrp="1"/>
          </p:cNvSpPr>
          <p:nvPr>
            <p:ph idx="1"/>
          </p:nvPr>
        </p:nvSpPr>
        <p:spPr/>
        <p:txBody>
          <a:bodyPr>
            <a:normAutofit/>
          </a:bodyPr>
          <a:lstStyle/>
          <a:p>
            <a:r>
              <a:rPr kumimoji="1" lang="en-US" altLang="zh-TW" dirty="0"/>
              <a:t>Introduction</a:t>
            </a:r>
          </a:p>
          <a:p>
            <a:r>
              <a:rPr kumimoji="1" lang="en-US" altLang="zh-TW" dirty="0"/>
              <a:t>Related Work</a:t>
            </a:r>
          </a:p>
          <a:p>
            <a:r>
              <a:rPr kumimoji="1" lang="en-US" altLang="zh-TW" dirty="0"/>
              <a:t>Proposed Method</a:t>
            </a:r>
          </a:p>
          <a:p>
            <a:r>
              <a:rPr kumimoji="1" lang="en-US" altLang="zh-TW" dirty="0"/>
              <a:t>Experiment Results</a:t>
            </a:r>
          </a:p>
          <a:p>
            <a:r>
              <a:rPr kumimoji="1" lang="en-US" altLang="zh-TW" dirty="0"/>
              <a:t>Demo</a:t>
            </a:r>
          </a:p>
          <a:p>
            <a:r>
              <a:rPr kumimoji="1" lang="en-US" altLang="zh-TW" dirty="0"/>
              <a:t>Conclusions</a:t>
            </a:r>
          </a:p>
          <a:p>
            <a:r>
              <a:rPr kumimoji="1" lang="en-US" altLang="zh-TW" dirty="0"/>
              <a:t>Achievement</a:t>
            </a:r>
          </a:p>
          <a:p>
            <a:r>
              <a:rPr kumimoji="1" lang="en-US" altLang="zh-TW" dirty="0"/>
              <a:t>Reference</a:t>
            </a:r>
          </a:p>
          <a:p>
            <a:r>
              <a:rPr kumimoji="1" lang="en-US" altLang="zh-TW" dirty="0"/>
              <a:t>Q &amp; A</a:t>
            </a:r>
            <a:endParaRPr kumimoji="1" lang="zh-TW" altLang="en-US" dirty="0"/>
          </a:p>
        </p:txBody>
      </p:sp>
      <p:sp>
        <p:nvSpPr>
          <p:cNvPr id="4" name="投影片編號版面配置區 3">
            <a:extLst>
              <a:ext uri="{FF2B5EF4-FFF2-40B4-BE49-F238E27FC236}">
                <a16:creationId xmlns:a16="http://schemas.microsoft.com/office/drawing/2014/main" id="{C91BE279-25C3-C744-B143-074E0FE88E5B}"/>
              </a:ext>
            </a:extLst>
          </p:cNvPr>
          <p:cNvSpPr>
            <a:spLocks noGrp="1"/>
          </p:cNvSpPr>
          <p:nvPr>
            <p:ph type="sldNum" sz="quarter" idx="12"/>
          </p:nvPr>
        </p:nvSpPr>
        <p:spPr/>
        <p:txBody>
          <a:bodyPr/>
          <a:lstStyle/>
          <a:p>
            <a:fld id="{73DA0BB7-265A-403C-9275-D587AB510EDC}" type="slidenum">
              <a:rPr lang="zh-TW" altLang="en-US" smtClean="0"/>
              <a:pPr/>
              <a:t>2</a:t>
            </a:fld>
            <a:endParaRPr lang="zh-TW" altLang="en-US" dirty="0"/>
          </a:p>
        </p:txBody>
      </p:sp>
    </p:spTree>
    <p:extLst>
      <p:ext uri="{BB962C8B-B14F-4D97-AF65-F5344CB8AC3E}">
        <p14:creationId xmlns:p14="http://schemas.microsoft.com/office/powerpoint/2010/main" val="39700117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a:xfrm>
            <a:off x="357308" y="600007"/>
            <a:ext cx="8330980" cy="990600"/>
          </a:xfrm>
        </p:spPr>
        <p:txBody>
          <a:bodyPr>
            <a:normAutofit/>
          </a:bodyPr>
          <a:lstStyle/>
          <a:p>
            <a:r>
              <a:rPr lang="en-US" altLang="zh-TW" dirty="0"/>
              <a:t>Feet Position Estimation Flow Chart</a:t>
            </a:r>
            <a:endParaRPr lang="zh-TW" altLang="en-US" dirty="0"/>
          </a:p>
        </p:txBody>
      </p:sp>
      <p:sp>
        <p:nvSpPr>
          <p:cNvPr id="4" name="投影片編號版面配置區 3"/>
          <p:cNvSpPr>
            <a:spLocks noGrp="1"/>
          </p:cNvSpPr>
          <p:nvPr>
            <p:ph type="sldNum" sz="quarter" idx="12"/>
          </p:nvPr>
        </p:nvSpPr>
        <p:spPr/>
        <p:txBody>
          <a:bodyPr/>
          <a:lstStyle/>
          <a:p>
            <a:fld id="{73DA0BB7-265A-403C-9275-D587AB510EDC}" type="slidenum">
              <a:rPr lang="zh-TW" altLang="en-US" smtClean="0"/>
              <a:pPr/>
              <a:t>20</a:t>
            </a:fld>
            <a:endParaRPr lang="zh-TW" altLang="en-US" dirty="0"/>
          </a:p>
        </p:txBody>
      </p:sp>
      <p:pic>
        <p:nvPicPr>
          <p:cNvPr id="3" name="圖片 2">
            <a:extLst>
              <a:ext uri="{FF2B5EF4-FFF2-40B4-BE49-F238E27FC236}">
                <a16:creationId xmlns:a16="http://schemas.microsoft.com/office/drawing/2014/main" id="{C0A4D391-672C-5C4C-9E37-885D916D03E9}"/>
              </a:ext>
            </a:extLst>
          </p:cNvPr>
          <p:cNvPicPr>
            <a:picLocks noChangeAspect="1"/>
          </p:cNvPicPr>
          <p:nvPr/>
        </p:nvPicPr>
        <p:blipFill>
          <a:blip r:embed="rId3"/>
          <a:stretch>
            <a:fillRect/>
          </a:stretch>
        </p:blipFill>
        <p:spPr>
          <a:xfrm>
            <a:off x="12576720" y="1524000"/>
            <a:ext cx="9004300" cy="3975100"/>
          </a:xfrm>
          <a:prstGeom prst="rect">
            <a:avLst/>
          </a:prstGeom>
        </p:spPr>
      </p:pic>
      <p:pic>
        <p:nvPicPr>
          <p:cNvPr id="6" name="圖片 5">
            <a:extLst>
              <a:ext uri="{FF2B5EF4-FFF2-40B4-BE49-F238E27FC236}">
                <a16:creationId xmlns:a16="http://schemas.microsoft.com/office/drawing/2014/main" id="{DAE6161A-BA9F-46A9-ADA3-B85502F6DB2B}"/>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357308" y="2711593"/>
            <a:ext cx="1626229" cy="2158301"/>
          </a:xfrm>
          <a:prstGeom prst="rect">
            <a:avLst/>
          </a:prstGeom>
        </p:spPr>
      </p:pic>
      <p:pic>
        <p:nvPicPr>
          <p:cNvPr id="10" name="圖片 9">
            <a:extLst>
              <a:ext uri="{FF2B5EF4-FFF2-40B4-BE49-F238E27FC236}">
                <a16:creationId xmlns:a16="http://schemas.microsoft.com/office/drawing/2014/main" id="{945D9E51-DAB9-4A22-B9EC-C2DC7A08353B}"/>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6652030" y="2610836"/>
            <a:ext cx="1886000" cy="2257077"/>
          </a:xfrm>
          <a:prstGeom prst="rect">
            <a:avLst/>
          </a:prstGeom>
        </p:spPr>
      </p:pic>
      <p:cxnSp>
        <p:nvCxnSpPr>
          <p:cNvPr id="12" name="直線單箭頭接點 11">
            <a:extLst>
              <a:ext uri="{FF2B5EF4-FFF2-40B4-BE49-F238E27FC236}">
                <a16:creationId xmlns:a16="http://schemas.microsoft.com/office/drawing/2014/main" id="{852BDBAC-522C-4C5E-8AD3-93BA2A5C8220}"/>
              </a:ext>
            </a:extLst>
          </p:cNvPr>
          <p:cNvCxnSpPr/>
          <p:nvPr/>
        </p:nvCxnSpPr>
        <p:spPr>
          <a:xfrm>
            <a:off x="2040254" y="3837926"/>
            <a:ext cx="93610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文字方塊 12">
            <a:extLst>
              <a:ext uri="{FF2B5EF4-FFF2-40B4-BE49-F238E27FC236}">
                <a16:creationId xmlns:a16="http://schemas.microsoft.com/office/drawing/2014/main" id="{BC90F1C6-6178-4D9F-B9F3-7D3600B34164}"/>
              </a:ext>
            </a:extLst>
          </p:cNvPr>
          <p:cNvSpPr txBox="1"/>
          <p:nvPr/>
        </p:nvSpPr>
        <p:spPr>
          <a:xfrm>
            <a:off x="1951721" y="3386479"/>
            <a:ext cx="1152128" cy="338554"/>
          </a:xfrm>
          <a:prstGeom prst="rect">
            <a:avLst/>
          </a:prstGeom>
          <a:noFill/>
        </p:spPr>
        <p:txBody>
          <a:bodyPr wrap="square" rtlCol="0">
            <a:spAutoFit/>
          </a:bodyPr>
          <a:lstStyle/>
          <a:p>
            <a:r>
              <a:rPr lang="en-US" altLang="zh-TW" sz="1600" dirty="0" err="1"/>
              <a:t>OpenPose</a:t>
            </a:r>
            <a:endParaRPr lang="zh-TW" altLang="en-US" sz="1600" dirty="0"/>
          </a:p>
        </p:txBody>
      </p:sp>
      <p:cxnSp>
        <p:nvCxnSpPr>
          <p:cNvPr id="14" name="直線單箭頭接點 13">
            <a:extLst>
              <a:ext uri="{FF2B5EF4-FFF2-40B4-BE49-F238E27FC236}">
                <a16:creationId xmlns:a16="http://schemas.microsoft.com/office/drawing/2014/main" id="{6828E328-6AB3-44A6-8909-8300AD77CE74}"/>
              </a:ext>
            </a:extLst>
          </p:cNvPr>
          <p:cNvCxnSpPr>
            <a:cxnSpLocks/>
          </p:cNvCxnSpPr>
          <p:nvPr/>
        </p:nvCxnSpPr>
        <p:spPr>
          <a:xfrm>
            <a:off x="4799856" y="3837926"/>
            <a:ext cx="137385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單箭頭接點 15">
            <a:extLst>
              <a:ext uri="{FF2B5EF4-FFF2-40B4-BE49-F238E27FC236}">
                <a16:creationId xmlns:a16="http://schemas.microsoft.com/office/drawing/2014/main" id="{7DAF784D-0AB6-44A2-BED3-6718382C04AC}"/>
              </a:ext>
            </a:extLst>
          </p:cNvPr>
          <p:cNvCxnSpPr>
            <a:cxnSpLocks/>
          </p:cNvCxnSpPr>
          <p:nvPr/>
        </p:nvCxnSpPr>
        <p:spPr>
          <a:xfrm>
            <a:off x="7556496" y="4236677"/>
            <a:ext cx="200278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文字方塊 18">
            <a:extLst>
              <a:ext uri="{FF2B5EF4-FFF2-40B4-BE49-F238E27FC236}">
                <a16:creationId xmlns:a16="http://schemas.microsoft.com/office/drawing/2014/main" id="{2EFF0F60-CE72-421C-A7B2-33549BD96BEB}"/>
              </a:ext>
            </a:extLst>
          </p:cNvPr>
          <p:cNvSpPr txBox="1"/>
          <p:nvPr/>
        </p:nvSpPr>
        <p:spPr>
          <a:xfrm>
            <a:off x="9519672" y="2699248"/>
            <a:ext cx="2289320" cy="338554"/>
          </a:xfrm>
          <a:prstGeom prst="rect">
            <a:avLst/>
          </a:prstGeom>
          <a:noFill/>
        </p:spPr>
        <p:txBody>
          <a:bodyPr wrap="square" rtlCol="0">
            <a:spAutoFit/>
          </a:bodyPr>
          <a:lstStyle/>
          <a:p>
            <a:r>
              <a:rPr lang="en-US" altLang="zh-TW" sz="1600" dirty="0"/>
              <a:t>Feet Position Point</a:t>
            </a:r>
            <a:endParaRPr lang="zh-TW" altLang="en-US" sz="1600" dirty="0"/>
          </a:p>
        </p:txBody>
      </p:sp>
      <p:sp>
        <p:nvSpPr>
          <p:cNvPr id="20" name="文字方塊 19">
            <a:extLst>
              <a:ext uri="{FF2B5EF4-FFF2-40B4-BE49-F238E27FC236}">
                <a16:creationId xmlns:a16="http://schemas.microsoft.com/office/drawing/2014/main" id="{3ED687F4-5662-499A-917B-D0D71C19167B}"/>
              </a:ext>
            </a:extLst>
          </p:cNvPr>
          <p:cNvSpPr txBox="1"/>
          <p:nvPr/>
        </p:nvSpPr>
        <p:spPr>
          <a:xfrm>
            <a:off x="9559281" y="4067400"/>
            <a:ext cx="3033067" cy="338554"/>
          </a:xfrm>
          <a:prstGeom prst="rect">
            <a:avLst/>
          </a:prstGeom>
          <a:noFill/>
        </p:spPr>
        <p:txBody>
          <a:bodyPr wrap="square" rtlCol="0">
            <a:spAutoFit/>
          </a:bodyPr>
          <a:lstStyle/>
          <a:p>
            <a:r>
              <a:rPr lang="en-US" altLang="zh-TW" sz="1600" dirty="0"/>
              <a:t>Improve Feet Position Point</a:t>
            </a:r>
            <a:endParaRPr lang="zh-TW" altLang="en-US" sz="1600" dirty="0"/>
          </a:p>
        </p:txBody>
      </p:sp>
      <p:pic>
        <p:nvPicPr>
          <p:cNvPr id="21" name="圖片 20">
            <a:extLst>
              <a:ext uri="{FF2B5EF4-FFF2-40B4-BE49-F238E27FC236}">
                <a16:creationId xmlns:a16="http://schemas.microsoft.com/office/drawing/2014/main" id="{30C52C8C-01F5-4BE0-8274-0FE0F1332D1B}"/>
              </a:ext>
            </a:extLst>
          </p:cNvPr>
          <p:cNvPicPr>
            <a:picLocks noChangeAspect="1"/>
          </p:cNvPicPr>
          <p:nvPr/>
        </p:nvPicPr>
        <p:blipFill rotWithShape="1">
          <a:blip r:embed="rId6">
            <a:extLst>
              <a:ext uri="{28A0092B-C50C-407E-A947-70E740481C1C}">
                <a14:useLocalDpi xmlns:a14="http://schemas.microsoft.com/office/drawing/2010/main"/>
              </a:ext>
            </a:extLst>
          </a:blip>
          <a:srcRect/>
          <a:stretch/>
        </p:blipFill>
        <p:spPr>
          <a:xfrm>
            <a:off x="3072033" y="2711592"/>
            <a:ext cx="1516440" cy="2210423"/>
          </a:xfrm>
          <a:prstGeom prst="rect">
            <a:avLst/>
          </a:prstGeom>
        </p:spPr>
      </p:pic>
      <p:sp>
        <p:nvSpPr>
          <p:cNvPr id="23" name="矩形 22">
            <a:extLst>
              <a:ext uri="{FF2B5EF4-FFF2-40B4-BE49-F238E27FC236}">
                <a16:creationId xmlns:a16="http://schemas.microsoft.com/office/drawing/2014/main" id="{16CE0D07-788F-4C9F-AC05-3032718B5E7D}"/>
              </a:ext>
            </a:extLst>
          </p:cNvPr>
          <p:cNvSpPr/>
          <p:nvPr/>
        </p:nvSpPr>
        <p:spPr>
          <a:xfrm>
            <a:off x="4678327" y="3386479"/>
            <a:ext cx="1883849" cy="276999"/>
          </a:xfrm>
          <a:prstGeom prst="rect">
            <a:avLst/>
          </a:prstGeom>
        </p:spPr>
        <p:txBody>
          <a:bodyPr wrap="none">
            <a:spAutoFit/>
          </a:bodyPr>
          <a:lstStyle/>
          <a:p>
            <a:r>
              <a:rPr lang="en-US" altLang="zh-TW" sz="1200" dirty="0"/>
              <a:t>Feet Position Estimation</a:t>
            </a:r>
            <a:r>
              <a:rPr lang="zh-TW" altLang="en-US" sz="1200" dirty="0"/>
              <a:t> </a:t>
            </a:r>
          </a:p>
        </p:txBody>
      </p:sp>
      <p:cxnSp>
        <p:nvCxnSpPr>
          <p:cNvPr id="24" name="直線單箭頭接點 23">
            <a:extLst>
              <a:ext uri="{FF2B5EF4-FFF2-40B4-BE49-F238E27FC236}">
                <a16:creationId xmlns:a16="http://schemas.microsoft.com/office/drawing/2014/main" id="{9E939E91-25FA-4AFF-806E-592899E02BC3}"/>
              </a:ext>
            </a:extLst>
          </p:cNvPr>
          <p:cNvCxnSpPr>
            <a:cxnSpLocks/>
            <a:endCxn id="19" idx="1"/>
          </p:cNvCxnSpPr>
          <p:nvPr/>
        </p:nvCxnSpPr>
        <p:spPr>
          <a:xfrm flipV="1">
            <a:off x="7556496" y="2868525"/>
            <a:ext cx="1963176" cy="73691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85447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r>
              <a:rPr lang="en-US" altLang="zh-TW" dirty="0"/>
              <a:t>Feet Position Estimation</a:t>
            </a:r>
            <a:r>
              <a:rPr lang="zh-TW" altLang="en-US" dirty="0"/>
              <a:t> </a:t>
            </a:r>
            <a:r>
              <a:rPr lang="en-US" altLang="zh-TW" dirty="0"/>
              <a:t>Algorithm</a:t>
            </a:r>
            <a:endParaRPr lang="zh-TW" altLang="en-US" dirty="0"/>
          </a:p>
        </p:txBody>
      </p:sp>
      <p:sp>
        <p:nvSpPr>
          <p:cNvPr id="4" name="投影片編號版面配置區 3"/>
          <p:cNvSpPr>
            <a:spLocks noGrp="1"/>
          </p:cNvSpPr>
          <p:nvPr>
            <p:ph type="sldNum" sz="quarter" idx="12"/>
          </p:nvPr>
        </p:nvSpPr>
        <p:spPr/>
        <p:txBody>
          <a:bodyPr/>
          <a:lstStyle/>
          <a:p>
            <a:fld id="{73DA0BB7-265A-403C-9275-D587AB510EDC}" type="slidenum">
              <a:rPr lang="zh-TW" altLang="en-US" smtClean="0"/>
              <a:pPr/>
              <a:t>21</a:t>
            </a:fld>
            <a:endParaRPr lang="zh-TW" altLang="en-US" dirty="0"/>
          </a:p>
        </p:txBody>
      </p:sp>
      <p:sp>
        <p:nvSpPr>
          <p:cNvPr id="3" name="圓角矩形 2">
            <a:extLst>
              <a:ext uri="{FF2B5EF4-FFF2-40B4-BE49-F238E27FC236}">
                <a16:creationId xmlns:a16="http://schemas.microsoft.com/office/drawing/2014/main" id="{8128323F-A15F-E54A-8ADC-F847CC8641E5}"/>
              </a:ext>
            </a:extLst>
          </p:cNvPr>
          <p:cNvSpPr/>
          <p:nvPr/>
        </p:nvSpPr>
        <p:spPr>
          <a:xfrm>
            <a:off x="1927776" y="1521456"/>
            <a:ext cx="1814817" cy="439429"/>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200">
                <a:solidFill>
                  <a:schemeClr val="tx1"/>
                </a:solidFill>
              </a:rPr>
              <a:t>Image Capture</a:t>
            </a:r>
            <a:endParaRPr kumimoji="1" lang="zh-TW" altLang="en-US" sz="1200">
              <a:solidFill>
                <a:schemeClr val="tx1"/>
              </a:solidFill>
            </a:endParaRPr>
          </a:p>
        </p:txBody>
      </p:sp>
      <p:cxnSp>
        <p:nvCxnSpPr>
          <p:cNvPr id="9" name="直線箭頭接點 8">
            <a:extLst>
              <a:ext uri="{FF2B5EF4-FFF2-40B4-BE49-F238E27FC236}">
                <a16:creationId xmlns:a16="http://schemas.microsoft.com/office/drawing/2014/main" id="{5132AF68-538B-5547-9843-BB22A67D5DBC}"/>
              </a:ext>
            </a:extLst>
          </p:cNvPr>
          <p:cNvCxnSpPr>
            <a:cxnSpLocks/>
            <a:stCxn id="3" idx="2"/>
            <a:endCxn id="30" idx="0"/>
          </p:cNvCxnSpPr>
          <p:nvPr/>
        </p:nvCxnSpPr>
        <p:spPr>
          <a:xfrm>
            <a:off x="2835185" y="1960885"/>
            <a:ext cx="7429" cy="38307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箭頭接點 12">
            <a:extLst>
              <a:ext uri="{FF2B5EF4-FFF2-40B4-BE49-F238E27FC236}">
                <a16:creationId xmlns:a16="http://schemas.microsoft.com/office/drawing/2014/main" id="{4D0D0CB3-EB87-064D-A25B-9F247781EDC2}"/>
              </a:ext>
            </a:extLst>
          </p:cNvPr>
          <p:cNvCxnSpPr>
            <a:cxnSpLocks/>
            <a:stCxn id="30" idx="2"/>
            <a:endCxn id="33" idx="0"/>
          </p:cNvCxnSpPr>
          <p:nvPr/>
        </p:nvCxnSpPr>
        <p:spPr>
          <a:xfrm flipH="1">
            <a:off x="2835185" y="2783191"/>
            <a:ext cx="7429" cy="35345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矩形 29">
            <a:extLst>
              <a:ext uri="{FF2B5EF4-FFF2-40B4-BE49-F238E27FC236}">
                <a16:creationId xmlns:a16="http://schemas.microsoft.com/office/drawing/2014/main" id="{030F43F2-DA5D-EE48-974B-CFD9E8537B29}"/>
              </a:ext>
            </a:extLst>
          </p:cNvPr>
          <p:cNvSpPr/>
          <p:nvPr/>
        </p:nvSpPr>
        <p:spPr>
          <a:xfrm>
            <a:off x="1942635" y="2343956"/>
            <a:ext cx="1799958" cy="43923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200">
                <a:solidFill>
                  <a:schemeClr val="tx1"/>
                </a:solidFill>
              </a:rPr>
              <a:t>OpenPose</a:t>
            </a:r>
          </a:p>
          <a:p>
            <a:pPr algn="ctr"/>
            <a:r>
              <a:rPr kumimoji="1" lang="en-US" altLang="zh-TW" sz="1200">
                <a:solidFill>
                  <a:schemeClr val="tx1"/>
                </a:solidFill>
              </a:rPr>
              <a:t>Estimation</a:t>
            </a:r>
          </a:p>
        </p:txBody>
      </p:sp>
      <p:sp>
        <p:nvSpPr>
          <p:cNvPr id="33" name="矩形 32">
            <a:extLst>
              <a:ext uri="{FF2B5EF4-FFF2-40B4-BE49-F238E27FC236}">
                <a16:creationId xmlns:a16="http://schemas.microsoft.com/office/drawing/2014/main" id="{B40A3052-4003-0547-A850-A8CE157B1DD0}"/>
              </a:ext>
            </a:extLst>
          </p:cNvPr>
          <p:cNvSpPr/>
          <p:nvPr/>
        </p:nvSpPr>
        <p:spPr>
          <a:xfrm>
            <a:off x="1927776" y="3136648"/>
            <a:ext cx="1814817" cy="6948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200">
                <a:solidFill>
                  <a:schemeClr val="tx1"/>
                </a:solidFill>
              </a:rPr>
              <a:t>Extract</a:t>
            </a:r>
            <a:r>
              <a:rPr kumimoji="1" lang="zh-TW" altLang="en-US" sz="1200">
                <a:solidFill>
                  <a:schemeClr val="tx1"/>
                </a:solidFill>
              </a:rPr>
              <a:t> </a:t>
            </a:r>
            <a:r>
              <a:rPr kumimoji="1" lang="en-US" altLang="zh-TW" sz="1200">
                <a:solidFill>
                  <a:schemeClr val="tx1"/>
                </a:solidFill>
              </a:rPr>
              <a:t>Several</a:t>
            </a:r>
          </a:p>
          <a:p>
            <a:pPr algn="ctr"/>
            <a:r>
              <a:rPr kumimoji="1" lang="en-US" altLang="zh-TW" sz="1200">
                <a:solidFill>
                  <a:schemeClr val="tx1"/>
                </a:solidFill>
              </a:rPr>
              <a:t>Body Points</a:t>
            </a:r>
            <a:endParaRPr kumimoji="1" lang="zh-TW" altLang="en-US" sz="1200">
              <a:solidFill>
                <a:schemeClr val="tx1"/>
              </a:solidFill>
            </a:endParaRPr>
          </a:p>
        </p:txBody>
      </p:sp>
      <p:sp>
        <p:nvSpPr>
          <p:cNvPr id="34" name="決策 33">
            <a:extLst>
              <a:ext uri="{FF2B5EF4-FFF2-40B4-BE49-F238E27FC236}">
                <a16:creationId xmlns:a16="http://schemas.microsoft.com/office/drawing/2014/main" id="{36A89826-BEFF-8F44-A5E1-7A31BBF86C4F}"/>
              </a:ext>
            </a:extLst>
          </p:cNvPr>
          <p:cNvSpPr/>
          <p:nvPr/>
        </p:nvSpPr>
        <p:spPr>
          <a:xfrm>
            <a:off x="1838971" y="4184971"/>
            <a:ext cx="1992426" cy="1008312"/>
          </a:xfrm>
          <a:prstGeom prst="flowChartDecision">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200">
                <a:solidFill>
                  <a:schemeClr val="tx1"/>
                </a:solidFill>
              </a:rPr>
              <a:t>Find ankles? </a:t>
            </a:r>
            <a:endParaRPr kumimoji="1" lang="zh-TW" altLang="en-US" sz="1200">
              <a:solidFill>
                <a:schemeClr val="tx1"/>
              </a:solidFill>
            </a:endParaRPr>
          </a:p>
        </p:txBody>
      </p:sp>
      <p:sp>
        <p:nvSpPr>
          <p:cNvPr id="35" name="文字方塊 34">
            <a:extLst>
              <a:ext uri="{FF2B5EF4-FFF2-40B4-BE49-F238E27FC236}">
                <a16:creationId xmlns:a16="http://schemas.microsoft.com/office/drawing/2014/main" id="{8BCB9E67-BA2E-DC4A-B8F0-B05FA17A95E5}"/>
              </a:ext>
            </a:extLst>
          </p:cNvPr>
          <p:cNvSpPr txBox="1"/>
          <p:nvPr/>
        </p:nvSpPr>
        <p:spPr>
          <a:xfrm>
            <a:off x="10161124" y="3146528"/>
            <a:ext cx="184731" cy="369332"/>
          </a:xfrm>
          <a:prstGeom prst="rect">
            <a:avLst/>
          </a:prstGeom>
          <a:noFill/>
        </p:spPr>
        <p:txBody>
          <a:bodyPr wrap="none" rtlCol="0">
            <a:spAutoFit/>
          </a:bodyPr>
          <a:lstStyle/>
          <a:p>
            <a:endParaRPr kumimoji="1" lang="zh-TW" altLang="en-US"/>
          </a:p>
        </p:txBody>
      </p:sp>
      <p:cxnSp>
        <p:nvCxnSpPr>
          <p:cNvPr id="36" name="直線箭頭接點 35">
            <a:extLst>
              <a:ext uri="{FF2B5EF4-FFF2-40B4-BE49-F238E27FC236}">
                <a16:creationId xmlns:a16="http://schemas.microsoft.com/office/drawing/2014/main" id="{B0AE1C50-BA64-7344-B513-8A924426143C}"/>
              </a:ext>
            </a:extLst>
          </p:cNvPr>
          <p:cNvCxnSpPr>
            <a:cxnSpLocks/>
            <a:stCxn id="33" idx="2"/>
            <a:endCxn id="34" idx="0"/>
          </p:cNvCxnSpPr>
          <p:nvPr/>
        </p:nvCxnSpPr>
        <p:spPr>
          <a:xfrm flipH="1">
            <a:off x="2835184" y="3831514"/>
            <a:ext cx="1" cy="35345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直線箭頭接點 55">
            <a:extLst>
              <a:ext uri="{FF2B5EF4-FFF2-40B4-BE49-F238E27FC236}">
                <a16:creationId xmlns:a16="http://schemas.microsoft.com/office/drawing/2014/main" id="{DD166B64-AAFE-D649-A611-7FFD610A5A1A}"/>
              </a:ext>
            </a:extLst>
          </p:cNvPr>
          <p:cNvCxnSpPr>
            <a:cxnSpLocks/>
          </p:cNvCxnSpPr>
          <p:nvPr/>
        </p:nvCxnSpPr>
        <p:spPr>
          <a:xfrm>
            <a:off x="2801069" y="5193283"/>
            <a:ext cx="0" cy="353457"/>
          </a:xfrm>
          <a:prstGeom prst="straightConnector1">
            <a:avLst/>
          </a:prstGeom>
          <a:ln>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8" name="矩形 57">
            <a:extLst>
              <a:ext uri="{FF2B5EF4-FFF2-40B4-BE49-F238E27FC236}">
                <a16:creationId xmlns:a16="http://schemas.microsoft.com/office/drawing/2014/main" id="{1664A617-43B4-FA46-B436-E4B81F3F80A1}"/>
              </a:ext>
            </a:extLst>
          </p:cNvPr>
          <p:cNvSpPr/>
          <p:nvPr/>
        </p:nvSpPr>
        <p:spPr>
          <a:xfrm>
            <a:off x="7608168" y="1794228"/>
            <a:ext cx="1814817" cy="6948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200">
                <a:solidFill>
                  <a:schemeClr val="tx1"/>
                </a:solidFill>
              </a:rPr>
              <a:t>return middle point of</a:t>
            </a:r>
          </a:p>
          <a:p>
            <a:pPr algn="ctr"/>
            <a:r>
              <a:rPr kumimoji="1" lang="en-US" altLang="zh-TW" sz="1200">
                <a:solidFill>
                  <a:schemeClr val="tx1"/>
                </a:solidFill>
              </a:rPr>
              <a:t>knees</a:t>
            </a:r>
            <a:endParaRPr kumimoji="1" lang="zh-TW" altLang="en-US" sz="1200">
              <a:solidFill>
                <a:schemeClr val="tx1"/>
              </a:solidFill>
            </a:endParaRPr>
          </a:p>
        </p:txBody>
      </p:sp>
      <p:sp>
        <p:nvSpPr>
          <p:cNvPr id="64" name="決策 63">
            <a:extLst>
              <a:ext uri="{FF2B5EF4-FFF2-40B4-BE49-F238E27FC236}">
                <a16:creationId xmlns:a16="http://schemas.microsoft.com/office/drawing/2014/main" id="{15DE1EF5-7C4E-1B4E-B263-AB91EBF7DA91}"/>
              </a:ext>
            </a:extLst>
          </p:cNvPr>
          <p:cNvSpPr/>
          <p:nvPr/>
        </p:nvSpPr>
        <p:spPr>
          <a:xfrm>
            <a:off x="4877604" y="1664891"/>
            <a:ext cx="1992426" cy="1008312"/>
          </a:xfrm>
          <a:prstGeom prst="flowChartDecisi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200">
                <a:solidFill>
                  <a:schemeClr val="tx1"/>
                </a:solidFill>
              </a:rPr>
              <a:t>Find knees? </a:t>
            </a:r>
            <a:endParaRPr kumimoji="1" lang="zh-TW" altLang="en-US" sz="1200">
              <a:solidFill>
                <a:schemeClr val="tx1"/>
              </a:solidFill>
            </a:endParaRPr>
          </a:p>
        </p:txBody>
      </p:sp>
      <p:cxnSp>
        <p:nvCxnSpPr>
          <p:cNvPr id="68" name="肘形接點 67">
            <a:extLst>
              <a:ext uri="{FF2B5EF4-FFF2-40B4-BE49-F238E27FC236}">
                <a16:creationId xmlns:a16="http://schemas.microsoft.com/office/drawing/2014/main" id="{AB4240F5-AF30-8D41-9D14-72C82C50364B}"/>
              </a:ext>
            </a:extLst>
          </p:cNvPr>
          <p:cNvCxnSpPr>
            <a:cxnSpLocks/>
            <a:stCxn id="34" idx="3"/>
            <a:endCxn id="64" idx="0"/>
          </p:cNvCxnSpPr>
          <p:nvPr/>
        </p:nvCxnSpPr>
        <p:spPr>
          <a:xfrm flipV="1">
            <a:off x="3831397" y="1664891"/>
            <a:ext cx="2042420" cy="3024236"/>
          </a:xfrm>
          <a:prstGeom prst="bentConnector4">
            <a:avLst>
              <a:gd name="adj1" fmla="val 25612"/>
              <a:gd name="adj2" fmla="val 107559"/>
            </a:avLst>
          </a:prstGeom>
          <a:ln>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0" name="直線箭頭接點 69">
            <a:extLst>
              <a:ext uri="{FF2B5EF4-FFF2-40B4-BE49-F238E27FC236}">
                <a16:creationId xmlns:a16="http://schemas.microsoft.com/office/drawing/2014/main" id="{2A7127A7-F341-2E4A-A1C4-3354943C0A19}"/>
              </a:ext>
            </a:extLst>
          </p:cNvPr>
          <p:cNvCxnSpPr>
            <a:cxnSpLocks/>
          </p:cNvCxnSpPr>
          <p:nvPr/>
        </p:nvCxnSpPr>
        <p:spPr>
          <a:xfrm>
            <a:off x="5873817" y="2673203"/>
            <a:ext cx="0" cy="35345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3" name="矩形 72">
            <a:extLst>
              <a:ext uri="{FF2B5EF4-FFF2-40B4-BE49-F238E27FC236}">
                <a16:creationId xmlns:a16="http://schemas.microsoft.com/office/drawing/2014/main" id="{095EEC57-B909-1D44-AA3B-5C1260D55221}"/>
              </a:ext>
            </a:extLst>
          </p:cNvPr>
          <p:cNvSpPr/>
          <p:nvPr/>
        </p:nvSpPr>
        <p:spPr>
          <a:xfrm>
            <a:off x="1893660" y="5538818"/>
            <a:ext cx="1814817" cy="694866"/>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200">
                <a:solidFill>
                  <a:schemeClr val="tx1"/>
                </a:solidFill>
              </a:rPr>
              <a:t>return middle point of</a:t>
            </a:r>
          </a:p>
          <a:p>
            <a:pPr algn="ctr"/>
            <a:r>
              <a:rPr kumimoji="1" lang="en-US" altLang="zh-TW" sz="1200">
                <a:solidFill>
                  <a:schemeClr val="tx1"/>
                </a:solidFill>
              </a:rPr>
              <a:t>ankles</a:t>
            </a:r>
            <a:endParaRPr kumimoji="1" lang="zh-TW" altLang="en-US" sz="1200">
              <a:solidFill>
                <a:schemeClr val="tx1"/>
              </a:solidFill>
            </a:endParaRPr>
          </a:p>
        </p:txBody>
      </p:sp>
      <p:cxnSp>
        <p:nvCxnSpPr>
          <p:cNvPr id="74" name="直線箭頭接點 73">
            <a:extLst>
              <a:ext uri="{FF2B5EF4-FFF2-40B4-BE49-F238E27FC236}">
                <a16:creationId xmlns:a16="http://schemas.microsoft.com/office/drawing/2014/main" id="{63091BA0-AF9B-D24E-8231-E64DC6A15D63}"/>
              </a:ext>
            </a:extLst>
          </p:cNvPr>
          <p:cNvCxnSpPr>
            <a:cxnSpLocks/>
            <a:stCxn id="64" idx="3"/>
            <a:endCxn id="58" idx="1"/>
          </p:cNvCxnSpPr>
          <p:nvPr/>
        </p:nvCxnSpPr>
        <p:spPr>
          <a:xfrm flipV="1">
            <a:off x="6870030" y="2141661"/>
            <a:ext cx="738138" cy="2738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8" name="決策 77">
            <a:extLst>
              <a:ext uri="{FF2B5EF4-FFF2-40B4-BE49-F238E27FC236}">
                <a16:creationId xmlns:a16="http://schemas.microsoft.com/office/drawing/2014/main" id="{1222C92D-2600-5746-A946-A1D39EF59D45}"/>
              </a:ext>
            </a:extLst>
          </p:cNvPr>
          <p:cNvSpPr/>
          <p:nvPr/>
        </p:nvSpPr>
        <p:spPr>
          <a:xfrm>
            <a:off x="4885034" y="3026660"/>
            <a:ext cx="1992426" cy="1008312"/>
          </a:xfrm>
          <a:prstGeom prst="flowChartDecisi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200">
                <a:solidFill>
                  <a:schemeClr val="tx1"/>
                </a:solidFill>
              </a:rPr>
              <a:t>Find bows? </a:t>
            </a:r>
            <a:endParaRPr kumimoji="1" lang="zh-TW" altLang="en-US" sz="1200">
              <a:solidFill>
                <a:schemeClr val="tx1"/>
              </a:solidFill>
            </a:endParaRPr>
          </a:p>
        </p:txBody>
      </p:sp>
      <p:sp>
        <p:nvSpPr>
          <p:cNvPr id="79" name="決策 78">
            <a:extLst>
              <a:ext uri="{FF2B5EF4-FFF2-40B4-BE49-F238E27FC236}">
                <a16:creationId xmlns:a16="http://schemas.microsoft.com/office/drawing/2014/main" id="{D7F6E4AF-2453-4A4F-B4DF-8AC081067A17}"/>
              </a:ext>
            </a:extLst>
          </p:cNvPr>
          <p:cNvSpPr/>
          <p:nvPr/>
        </p:nvSpPr>
        <p:spPr>
          <a:xfrm>
            <a:off x="4877604" y="4388429"/>
            <a:ext cx="1992426" cy="1008312"/>
          </a:xfrm>
          <a:prstGeom prst="flowChartDecisi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200">
                <a:solidFill>
                  <a:schemeClr val="tx1"/>
                </a:solidFill>
              </a:rPr>
              <a:t>Find neck? </a:t>
            </a:r>
            <a:endParaRPr kumimoji="1" lang="zh-TW" altLang="en-US" sz="1200">
              <a:solidFill>
                <a:schemeClr val="tx1"/>
              </a:solidFill>
            </a:endParaRPr>
          </a:p>
        </p:txBody>
      </p:sp>
      <p:cxnSp>
        <p:nvCxnSpPr>
          <p:cNvPr id="81" name="直線箭頭接點 80">
            <a:extLst>
              <a:ext uri="{FF2B5EF4-FFF2-40B4-BE49-F238E27FC236}">
                <a16:creationId xmlns:a16="http://schemas.microsoft.com/office/drawing/2014/main" id="{36327E24-1D36-D046-BFC4-6DB14281F1DF}"/>
              </a:ext>
            </a:extLst>
          </p:cNvPr>
          <p:cNvCxnSpPr>
            <a:cxnSpLocks/>
          </p:cNvCxnSpPr>
          <p:nvPr/>
        </p:nvCxnSpPr>
        <p:spPr>
          <a:xfrm>
            <a:off x="5873817" y="4026565"/>
            <a:ext cx="0" cy="35345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2" name="矩形 81">
            <a:extLst>
              <a:ext uri="{FF2B5EF4-FFF2-40B4-BE49-F238E27FC236}">
                <a16:creationId xmlns:a16="http://schemas.microsoft.com/office/drawing/2014/main" id="{C86ECA0E-110B-4640-B9BC-2137BBDB1468}"/>
              </a:ext>
            </a:extLst>
          </p:cNvPr>
          <p:cNvSpPr/>
          <p:nvPr/>
        </p:nvSpPr>
        <p:spPr>
          <a:xfrm>
            <a:off x="7608167" y="3178741"/>
            <a:ext cx="1814817" cy="6948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200">
                <a:solidFill>
                  <a:schemeClr val="tx1"/>
                </a:solidFill>
              </a:rPr>
              <a:t>return middle point of</a:t>
            </a:r>
          </a:p>
          <a:p>
            <a:pPr algn="ctr"/>
            <a:r>
              <a:rPr kumimoji="1" lang="en-US" altLang="zh-TW" sz="1200">
                <a:solidFill>
                  <a:schemeClr val="tx1"/>
                </a:solidFill>
              </a:rPr>
              <a:t>bows</a:t>
            </a:r>
            <a:endParaRPr kumimoji="1" lang="zh-TW" altLang="en-US" sz="1200">
              <a:solidFill>
                <a:schemeClr val="tx1"/>
              </a:solidFill>
            </a:endParaRPr>
          </a:p>
        </p:txBody>
      </p:sp>
      <p:cxnSp>
        <p:nvCxnSpPr>
          <p:cNvPr id="83" name="直線箭頭接點 82">
            <a:extLst>
              <a:ext uri="{FF2B5EF4-FFF2-40B4-BE49-F238E27FC236}">
                <a16:creationId xmlns:a16="http://schemas.microsoft.com/office/drawing/2014/main" id="{C9B1E6DC-43AB-4F4F-BFC6-953B8F3A1471}"/>
              </a:ext>
            </a:extLst>
          </p:cNvPr>
          <p:cNvCxnSpPr>
            <a:cxnSpLocks/>
            <a:stCxn id="78" idx="3"/>
            <a:endCxn id="82" idx="1"/>
          </p:cNvCxnSpPr>
          <p:nvPr/>
        </p:nvCxnSpPr>
        <p:spPr>
          <a:xfrm flipV="1">
            <a:off x="6877460" y="3526174"/>
            <a:ext cx="730707" cy="464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矩形 86">
            <a:extLst>
              <a:ext uri="{FF2B5EF4-FFF2-40B4-BE49-F238E27FC236}">
                <a16:creationId xmlns:a16="http://schemas.microsoft.com/office/drawing/2014/main" id="{B03C93C9-6432-6146-AE31-2423CCA0D5C9}"/>
              </a:ext>
            </a:extLst>
          </p:cNvPr>
          <p:cNvSpPr/>
          <p:nvPr/>
        </p:nvSpPr>
        <p:spPr>
          <a:xfrm>
            <a:off x="7608167" y="4528588"/>
            <a:ext cx="1814817" cy="6948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200">
                <a:solidFill>
                  <a:schemeClr val="tx1"/>
                </a:solidFill>
              </a:rPr>
              <a:t>return neck</a:t>
            </a:r>
            <a:endParaRPr kumimoji="1" lang="zh-TW" altLang="en-US" sz="1200">
              <a:solidFill>
                <a:schemeClr val="tx1"/>
              </a:solidFill>
            </a:endParaRPr>
          </a:p>
        </p:txBody>
      </p:sp>
      <p:cxnSp>
        <p:nvCxnSpPr>
          <p:cNvPr id="89" name="直線箭頭接點 88">
            <a:extLst>
              <a:ext uri="{FF2B5EF4-FFF2-40B4-BE49-F238E27FC236}">
                <a16:creationId xmlns:a16="http://schemas.microsoft.com/office/drawing/2014/main" id="{49612AB8-2B69-5F4D-8747-2245D7E6D300}"/>
              </a:ext>
            </a:extLst>
          </p:cNvPr>
          <p:cNvCxnSpPr>
            <a:cxnSpLocks/>
            <a:stCxn id="79" idx="2"/>
          </p:cNvCxnSpPr>
          <p:nvPr/>
        </p:nvCxnSpPr>
        <p:spPr>
          <a:xfrm>
            <a:off x="5873817" y="5396741"/>
            <a:ext cx="0" cy="30059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4" name="矩形 93">
            <a:extLst>
              <a:ext uri="{FF2B5EF4-FFF2-40B4-BE49-F238E27FC236}">
                <a16:creationId xmlns:a16="http://schemas.microsoft.com/office/drawing/2014/main" id="{486AAF1B-4869-3F48-8990-D4D4F6378B0D}"/>
              </a:ext>
            </a:extLst>
          </p:cNvPr>
          <p:cNvSpPr/>
          <p:nvPr/>
        </p:nvSpPr>
        <p:spPr>
          <a:xfrm>
            <a:off x="4973838" y="5709487"/>
            <a:ext cx="1814817" cy="6948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200">
                <a:solidFill>
                  <a:schemeClr val="tx1"/>
                </a:solidFill>
              </a:rPr>
              <a:t>Human Not Found</a:t>
            </a:r>
            <a:endParaRPr kumimoji="1" lang="zh-TW" altLang="en-US" sz="1200">
              <a:solidFill>
                <a:schemeClr val="tx1"/>
              </a:solidFill>
            </a:endParaRPr>
          </a:p>
        </p:txBody>
      </p:sp>
      <p:cxnSp>
        <p:nvCxnSpPr>
          <p:cNvPr id="95" name="直線箭頭接點 94">
            <a:extLst>
              <a:ext uri="{FF2B5EF4-FFF2-40B4-BE49-F238E27FC236}">
                <a16:creationId xmlns:a16="http://schemas.microsoft.com/office/drawing/2014/main" id="{407B985C-BFA0-9B47-87EE-B6E654AC1F97}"/>
              </a:ext>
            </a:extLst>
          </p:cNvPr>
          <p:cNvCxnSpPr>
            <a:cxnSpLocks/>
          </p:cNvCxnSpPr>
          <p:nvPr/>
        </p:nvCxnSpPr>
        <p:spPr>
          <a:xfrm flipV="1">
            <a:off x="6870027" y="4883301"/>
            <a:ext cx="730707" cy="464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6" name="矩形 95">
            <a:extLst>
              <a:ext uri="{FF2B5EF4-FFF2-40B4-BE49-F238E27FC236}">
                <a16:creationId xmlns:a16="http://schemas.microsoft.com/office/drawing/2014/main" id="{D11F34FB-4B51-5149-91EF-E7218F4CFC03}"/>
              </a:ext>
            </a:extLst>
          </p:cNvPr>
          <p:cNvSpPr/>
          <p:nvPr/>
        </p:nvSpPr>
        <p:spPr>
          <a:xfrm>
            <a:off x="5933237" y="2651254"/>
            <a:ext cx="441146" cy="369332"/>
          </a:xfrm>
          <a:prstGeom prst="rect">
            <a:avLst/>
          </a:prstGeom>
          <a:ln>
            <a:noFill/>
          </a:ln>
        </p:spPr>
        <p:txBody>
          <a:bodyPr wrap="none">
            <a:spAutoFit/>
          </a:bodyPr>
          <a:lstStyle/>
          <a:p>
            <a:r>
              <a:rPr kumimoji="1" lang="en-US" altLang="zh-TW"/>
              <a:t>no</a:t>
            </a:r>
            <a:endParaRPr lang="zh-TW" altLang="en-US"/>
          </a:p>
        </p:txBody>
      </p:sp>
      <p:sp>
        <p:nvSpPr>
          <p:cNvPr id="97" name="矩形 96">
            <a:extLst>
              <a:ext uri="{FF2B5EF4-FFF2-40B4-BE49-F238E27FC236}">
                <a16:creationId xmlns:a16="http://schemas.microsoft.com/office/drawing/2014/main" id="{0475E3F3-EEBF-EF4C-8318-9276B2659BE7}"/>
              </a:ext>
            </a:extLst>
          </p:cNvPr>
          <p:cNvSpPr/>
          <p:nvPr/>
        </p:nvSpPr>
        <p:spPr>
          <a:xfrm>
            <a:off x="6039951" y="4043379"/>
            <a:ext cx="441146" cy="369332"/>
          </a:xfrm>
          <a:prstGeom prst="rect">
            <a:avLst/>
          </a:prstGeom>
          <a:ln>
            <a:noFill/>
          </a:ln>
        </p:spPr>
        <p:txBody>
          <a:bodyPr wrap="none">
            <a:spAutoFit/>
          </a:bodyPr>
          <a:lstStyle/>
          <a:p>
            <a:r>
              <a:rPr kumimoji="1" lang="en-US" altLang="zh-TW"/>
              <a:t>no</a:t>
            </a:r>
            <a:endParaRPr lang="zh-TW" altLang="en-US"/>
          </a:p>
        </p:txBody>
      </p:sp>
      <p:sp>
        <p:nvSpPr>
          <p:cNvPr id="98" name="矩形 97">
            <a:extLst>
              <a:ext uri="{FF2B5EF4-FFF2-40B4-BE49-F238E27FC236}">
                <a16:creationId xmlns:a16="http://schemas.microsoft.com/office/drawing/2014/main" id="{1811D2D9-7C4D-F748-83DF-0D7702B6ECF4}"/>
              </a:ext>
            </a:extLst>
          </p:cNvPr>
          <p:cNvSpPr/>
          <p:nvPr/>
        </p:nvSpPr>
        <p:spPr>
          <a:xfrm>
            <a:off x="6752973" y="1711332"/>
            <a:ext cx="543739" cy="369332"/>
          </a:xfrm>
          <a:prstGeom prst="rect">
            <a:avLst/>
          </a:prstGeom>
          <a:ln>
            <a:noFill/>
          </a:ln>
        </p:spPr>
        <p:txBody>
          <a:bodyPr wrap="none">
            <a:spAutoFit/>
          </a:bodyPr>
          <a:lstStyle/>
          <a:p>
            <a:r>
              <a:rPr kumimoji="1" lang="en-US" altLang="zh-TW"/>
              <a:t>yes</a:t>
            </a:r>
            <a:endParaRPr lang="zh-TW" altLang="en-US"/>
          </a:p>
        </p:txBody>
      </p:sp>
      <p:sp>
        <p:nvSpPr>
          <p:cNvPr id="99" name="矩形 98">
            <a:extLst>
              <a:ext uri="{FF2B5EF4-FFF2-40B4-BE49-F238E27FC236}">
                <a16:creationId xmlns:a16="http://schemas.microsoft.com/office/drawing/2014/main" id="{540A3F2F-E76A-B445-917F-A477CE4771E7}"/>
              </a:ext>
            </a:extLst>
          </p:cNvPr>
          <p:cNvSpPr/>
          <p:nvPr/>
        </p:nvSpPr>
        <p:spPr>
          <a:xfrm>
            <a:off x="6771481" y="3094072"/>
            <a:ext cx="543739" cy="369332"/>
          </a:xfrm>
          <a:prstGeom prst="rect">
            <a:avLst/>
          </a:prstGeom>
          <a:ln>
            <a:noFill/>
          </a:ln>
        </p:spPr>
        <p:txBody>
          <a:bodyPr wrap="none">
            <a:spAutoFit/>
          </a:bodyPr>
          <a:lstStyle/>
          <a:p>
            <a:r>
              <a:rPr kumimoji="1" lang="en-US" altLang="zh-TW"/>
              <a:t>yes</a:t>
            </a:r>
            <a:endParaRPr lang="zh-TW" altLang="en-US"/>
          </a:p>
        </p:txBody>
      </p:sp>
      <p:sp>
        <p:nvSpPr>
          <p:cNvPr id="100" name="矩形 99">
            <a:extLst>
              <a:ext uri="{FF2B5EF4-FFF2-40B4-BE49-F238E27FC236}">
                <a16:creationId xmlns:a16="http://schemas.microsoft.com/office/drawing/2014/main" id="{41E3C26E-8938-AA4B-A934-D8E57BAF8DA5}"/>
              </a:ext>
            </a:extLst>
          </p:cNvPr>
          <p:cNvSpPr/>
          <p:nvPr/>
        </p:nvSpPr>
        <p:spPr>
          <a:xfrm>
            <a:off x="6816861" y="4500484"/>
            <a:ext cx="543739" cy="369332"/>
          </a:xfrm>
          <a:prstGeom prst="rect">
            <a:avLst/>
          </a:prstGeom>
          <a:ln>
            <a:noFill/>
          </a:ln>
        </p:spPr>
        <p:txBody>
          <a:bodyPr wrap="none">
            <a:spAutoFit/>
          </a:bodyPr>
          <a:lstStyle/>
          <a:p>
            <a:r>
              <a:rPr kumimoji="1" lang="en-US" altLang="zh-TW"/>
              <a:t>yes</a:t>
            </a:r>
            <a:endParaRPr lang="zh-TW" altLang="en-US"/>
          </a:p>
        </p:txBody>
      </p:sp>
      <p:sp>
        <p:nvSpPr>
          <p:cNvPr id="101" name="矩形 100">
            <a:extLst>
              <a:ext uri="{FF2B5EF4-FFF2-40B4-BE49-F238E27FC236}">
                <a16:creationId xmlns:a16="http://schemas.microsoft.com/office/drawing/2014/main" id="{82AA93CA-6A59-6B4D-8827-9202FAD43513}"/>
              </a:ext>
            </a:extLst>
          </p:cNvPr>
          <p:cNvSpPr/>
          <p:nvPr/>
        </p:nvSpPr>
        <p:spPr>
          <a:xfrm>
            <a:off x="5930778" y="5328007"/>
            <a:ext cx="441146" cy="369332"/>
          </a:xfrm>
          <a:prstGeom prst="rect">
            <a:avLst/>
          </a:prstGeom>
          <a:ln>
            <a:noFill/>
          </a:ln>
        </p:spPr>
        <p:txBody>
          <a:bodyPr wrap="none">
            <a:spAutoFit/>
          </a:bodyPr>
          <a:lstStyle/>
          <a:p>
            <a:r>
              <a:rPr kumimoji="1" lang="en-US" altLang="zh-TW"/>
              <a:t>no</a:t>
            </a:r>
            <a:endParaRPr lang="zh-TW" altLang="en-US"/>
          </a:p>
        </p:txBody>
      </p:sp>
      <p:sp>
        <p:nvSpPr>
          <p:cNvPr id="102" name="矩形 101">
            <a:extLst>
              <a:ext uri="{FF2B5EF4-FFF2-40B4-BE49-F238E27FC236}">
                <a16:creationId xmlns:a16="http://schemas.microsoft.com/office/drawing/2014/main" id="{E46558D7-C426-574E-AF6D-B9897C83B8BC}"/>
              </a:ext>
            </a:extLst>
          </p:cNvPr>
          <p:cNvSpPr/>
          <p:nvPr/>
        </p:nvSpPr>
        <p:spPr>
          <a:xfrm>
            <a:off x="2798953" y="5118605"/>
            <a:ext cx="543739" cy="369332"/>
          </a:xfrm>
          <a:prstGeom prst="rect">
            <a:avLst/>
          </a:prstGeom>
        </p:spPr>
        <p:txBody>
          <a:bodyPr wrap="none">
            <a:spAutoFit/>
          </a:bodyPr>
          <a:lstStyle/>
          <a:p>
            <a:r>
              <a:rPr kumimoji="1" lang="en-US" altLang="zh-TW" dirty="0"/>
              <a:t>yes</a:t>
            </a:r>
            <a:endParaRPr lang="zh-TW" altLang="en-US" dirty="0"/>
          </a:p>
        </p:txBody>
      </p:sp>
      <p:sp>
        <p:nvSpPr>
          <p:cNvPr id="103" name="矩形 102">
            <a:extLst>
              <a:ext uri="{FF2B5EF4-FFF2-40B4-BE49-F238E27FC236}">
                <a16:creationId xmlns:a16="http://schemas.microsoft.com/office/drawing/2014/main" id="{3D390713-7F8F-6746-8BF9-662BED58CA37}"/>
              </a:ext>
            </a:extLst>
          </p:cNvPr>
          <p:cNvSpPr/>
          <p:nvPr/>
        </p:nvSpPr>
        <p:spPr>
          <a:xfrm>
            <a:off x="3732813" y="4307897"/>
            <a:ext cx="441146" cy="369332"/>
          </a:xfrm>
          <a:prstGeom prst="rect">
            <a:avLst/>
          </a:prstGeom>
        </p:spPr>
        <p:txBody>
          <a:bodyPr wrap="none">
            <a:spAutoFit/>
          </a:bodyPr>
          <a:lstStyle/>
          <a:p>
            <a:r>
              <a:rPr kumimoji="1" lang="en-US" altLang="zh-TW"/>
              <a:t>no</a:t>
            </a:r>
            <a:endParaRPr lang="zh-TW" altLang="en-US"/>
          </a:p>
        </p:txBody>
      </p:sp>
      <p:pic>
        <p:nvPicPr>
          <p:cNvPr id="104" name="圖片 103">
            <a:extLst>
              <a:ext uri="{FF2B5EF4-FFF2-40B4-BE49-F238E27FC236}">
                <a16:creationId xmlns:a16="http://schemas.microsoft.com/office/drawing/2014/main" id="{2FFF6B3C-BA0B-2243-B9CC-024BF4D755D6}"/>
              </a:ext>
            </a:extLst>
          </p:cNvPr>
          <p:cNvPicPr>
            <a:picLocks noChangeAspect="1"/>
          </p:cNvPicPr>
          <p:nvPr/>
        </p:nvPicPr>
        <p:blipFill>
          <a:blip r:embed="rId3"/>
          <a:stretch>
            <a:fillRect/>
          </a:stretch>
        </p:blipFill>
        <p:spPr>
          <a:xfrm>
            <a:off x="12357718" y="1140346"/>
            <a:ext cx="8585200" cy="4457700"/>
          </a:xfrm>
          <a:prstGeom prst="rect">
            <a:avLst/>
          </a:prstGeom>
        </p:spPr>
      </p:pic>
    </p:spTree>
    <p:extLst>
      <p:ext uri="{BB962C8B-B14F-4D97-AF65-F5344CB8AC3E}">
        <p14:creationId xmlns:p14="http://schemas.microsoft.com/office/powerpoint/2010/main" val="13491565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r>
              <a:rPr lang="en-US" altLang="zh-TW" dirty="0"/>
              <a:t>Feet Position Estimation</a:t>
            </a:r>
            <a:r>
              <a:rPr lang="zh-TW" altLang="en-US" dirty="0"/>
              <a:t> </a:t>
            </a:r>
            <a:r>
              <a:rPr lang="en-US" altLang="zh-TW" dirty="0"/>
              <a:t>Algorithm</a:t>
            </a:r>
            <a:endParaRPr lang="zh-TW" altLang="en-US" dirty="0"/>
          </a:p>
        </p:txBody>
      </p:sp>
      <p:sp>
        <p:nvSpPr>
          <p:cNvPr id="4" name="投影片編號版面配置區 3"/>
          <p:cNvSpPr>
            <a:spLocks noGrp="1"/>
          </p:cNvSpPr>
          <p:nvPr>
            <p:ph type="sldNum" sz="quarter" idx="12"/>
          </p:nvPr>
        </p:nvSpPr>
        <p:spPr/>
        <p:txBody>
          <a:bodyPr/>
          <a:lstStyle/>
          <a:p>
            <a:fld id="{73DA0BB7-265A-403C-9275-D587AB510EDC}" type="slidenum">
              <a:rPr lang="zh-TW" altLang="en-US" smtClean="0"/>
              <a:pPr/>
              <a:t>22</a:t>
            </a:fld>
            <a:endParaRPr lang="zh-TW" altLang="en-US" dirty="0"/>
          </a:p>
        </p:txBody>
      </p:sp>
      <p:sp>
        <p:nvSpPr>
          <p:cNvPr id="3" name="圓角矩形 2">
            <a:extLst>
              <a:ext uri="{FF2B5EF4-FFF2-40B4-BE49-F238E27FC236}">
                <a16:creationId xmlns:a16="http://schemas.microsoft.com/office/drawing/2014/main" id="{8128323F-A15F-E54A-8ADC-F847CC8641E5}"/>
              </a:ext>
            </a:extLst>
          </p:cNvPr>
          <p:cNvSpPr/>
          <p:nvPr/>
        </p:nvSpPr>
        <p:spPr>
          <a:xfrm>
            <a:off x="896806" y="1557373"/>
            <a:ext cx="1814817" cy="439429"/>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200">
                <a:solidFill>
                  <a:schemeClr val="tx1"/>
                </a:solidFill>
              </a:rPr>
              <a:t>Image Capture</a:t>
            </a:r>
            <a:endParaRPr kumimoji="1" lang="zh-TW" altLang="en-US" sz="1200">
              <a:solidFill>
                <a:schemeClr val="tx1"/>
              </a:solidFill>
            </a:endParaRPr>
          </a:p>
        </p:txBody>
      </p:sp>
      <p:cxnSp>
        <p:nvCxnSpPr>
          <p:cNvPr id="9" name="直線箭頭接點 8">
            <a:extLst>
              <a:ext uri="{FF2B5EF4-FFF2-40B4-BE49-F238E27FC236}">
                <a16:creationId xmlns:a16="http://schemas.microsoft.com/office/drawing/2014/main" id="{5132AF68-538B-5547-9843-BB22A67D5DBC}"/>
              </a:ext>
            </a:extLst>
          </p:cNvPr>
          <p:cNvCxnSpPr>
            <a:cxnSpLocks/>
            <a:stCxn id="3" idx="2"/>
            <a:endCxn id="30" idx="0"/>
          </p:cNvCxnSpPr>
          <p:nvPr/>
        </p:nvCxnSpPr>
        <p:spPr>
          <a:xfrm>
            <a:off x="1804215" y="1996802"/>
            <a:ext cx="7429" cy="38307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箭頭接點 12">
            <a:extLst>
              <a:ext uri="{FF2B5EF4-FFF2-40B4-BE49-F238E27FC236}">
                <a16:creationId xmlns:a16="http://schemas.microsoft.com/office/drawing/2014/main" id="{4D0D0CB3-EB87-064D-A25B-9F247781EDC2}"/>
              </a:ext>
            </a:extLst>
          </p:cNvPr>
          <p:cNvCxnSpPr>
            <a:cxnSpLocks/>
            <a:stCxn id="30" idx="2"/>
            <a:endCxn id="33" idx="0"/>
          </p:cNvCxnSpPr>
          <p:nvPr/>
        </p:nvCxnSpPr>
        <p:spPr>
          <a:xfrm flipH="1">
            <a:off x="1804215" y="2819108"/>
            <a:ext cx="7429" cy="35345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矩形 29">
            <a:extLst>
              <a:ext uri="{FF2B5EF4-FFF2-40B4-BE49-F238E27FC236}">
                <a16:creationId xmlns:a16="http://schemas.microsoft.com/office/drawing/2014/main" id="{030F43F2-DA5D-EE48-974B-CFD9E8537B29}"/>
              </a:ext>
            </a:extLst>
          </p:cNvPr>
          <p:cNvSpPr/>
          <p:nvPr/>
        </p:nvSpPr>
        <p:spPr>
          <a:xfrm>
            <a:off x="911665" y="2379873"/>
            <a:ext cx="1799958" cy="43923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200">
                <a:solidFill>
                  <a:schemeClr val="tx1"/>
                </a:solidFill>
              </a:rPr>
              <a:t>OpenPose</a:t>
            </a:r>
          </a:p>
          <a:p>
            <a:pPr algn="ctr"/>
            <a:r>
              <a:rPr kumimoji="1" lang="en-US" altLang="zh-TW" sz="1200">
                <a:solidFill>
                  <a:schemeClr val="tx1"/>
                </a:solidFill>
              </a:rPr>
              <a:t>Estimation</a:t>
            </a:r>
          </a:p>
        </p:txBody>
      </p:sp>
      <p:sp>
        <p:nvSpPr>
          <p:cNvPr id="33" name="矩形 32">
            <a:extLst>
              <a:ext uri="{FF2B5EF4-FFF2-40B4-BE49-F238E27FC236}">
                <a16:creationId xmlns:a16="http://schemas.microsoft.com/office/drawing/2014/main" id="{B40A3052-4003-0547-A850-A8CE157B1DD0}"/>
              </a:ext>
            </a:extLst>
          </p:cNvPr>
          <p:cNvSpPr/>
          <p:nvPr/>
        </p:nvSpPr>
        <p:spPr>
          <a:xfrm>
            <a:off x="896806" y="3172565"/>
            <a:ext cx="1814817" cy="6948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200">
                <a:solidFill>
                  <a:schemeClr val="tx1"/>
                </a:solidFill>
              </a:rPr>
              <a:t>Extract</a:t>
            </a:r>
            <a:r>
              <a:rPr kumimoji="1" lang="zh-TW" altLang="en-US" sz="1200">
                <a:solidFill>
                  <a:schemeClr val="tx1"/>
                </a:solidFill>
              </a:rPr>
              <a:t> </a:t>
            </a:r>
            <a:r>
              <a:rPr kumimoji="1" lang="en-US" altLang="zh-TW" sz="1200">
                <a:solidFill>
                  <a:schemeClr val="tx1"/>
                </a:solidFill>
              </a:rPr>
              <a:t>Several</a:t>
            </a:r>
          </a:p>
          <a:p>
            <a:pPr algn="ctr"/>
            <a:r>
              <a:rPr kumimoji="1" lang="en-US" altLang="zh-TW" sz="1200">
                <a:solidFill>
                  <a:schemeClr val="tx1"/>
                </a:solidFill>
              </a:rPr>
              <a:t>key Points</a:t>
            </a:r>
            <a:endParaRPr kumimoji="1" lang="zh-TW" altLang="en-US" sz="1200">
              <a:solidFill>
                <a:schemeClr val="tx1"/>
              </a:solidFill>
            </a:endParaRPr>
          </a:p>
        </p:txBody>
      </p:sp>
      <p:sp>
        <p:nvSpPr>
          <p:cNvPr id="34" name="決策 33">
            <a:extLst>
              <a:ext uri="{FF2B5EF4-FFF2-40B4-BE49-F238E27FC236}">
                <a16:creationId xmlns:a16="http://schemas.microsoft.com/office/drawing/2014/main" id="{36A89826-BEFF-8F44-A5E1-7A31BBF86C4F}"/>
              </a:ext>
            </a:extLst>
          </p:cNvPr>
          <p:cNvSpPr/>
          <p:nvPr/>
        </p:nvSpPr>
        <p:spPr>
          <a:xfrm>
            <a:off x="808001" y="4220888"/>
            <a:ext cx="1992426" cy="1008312"/>
          </a:xfrm>
          <a:prstGeom prst="flowChartDecision">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200">
                <a:solidFill>
                  <a:schemeClr val="bg2"/>
                </a:solidFill>
              </a:rPr>
              <a:t>Find ankles? </a:t>
            </a:r>
            <a:endParaRPr kumimoji="1" lang="zh-TW" altLang="en-US" sz="1200">
              <a:solidFill>
                <a:schemeClr val="bg2"/>
              </a:solidFill>
            </a:endParaRPr>
          </a:p>
        </p:txBody>
      </p:sp>
      <p:sp>
        <p:nvSpPr>
          <p:cNvPr id="35" name="文字方塊 34">
            <a:extLst>
              <a:ext uri="{FF2B5EF4-FFF2-40B4-BE49-F238E27FC236}">
                <a16:creationId xmlns:a16="http://schemas.microsoft.com/office/drawing/2014/main" id="{8BCB9E67-BA2E-DC4A-B8F0-B05FA17A95E5}"/>
              </a:ext>
            </a:extLst>
          </p:cNvPr>
          <p:cNvSpPr txBox="1"/>
          <p:nvPr/>
        </p:nvSpPr>
        <p:spPr>
          <a:xfrm>
            <a:off x="9130154" y="3182445"/>
            <a:ext cx="184731" cy="369332"/>
          </a:xfrm>
          <a:prstGeom prst="rect">
            <a:avLst/>
          </a:prstGeom>
          <a:noFill/>
        </p:spPr>
        <p:txBody>
          <a:bodyPr wrap="none" rtlCol="0">
            <a:spAutoFit/>
          </a:bodyPr>
          <a:lstStyle/>
          <a:p>
            <a:endParaRPr kumimoji="1" lang="zh-TW" altLang="en-US"/>
          </a:p>
        </p:txBody>
      </p:sp>
      <p:cxnSp>
        <p:nvCxnSpPr>
          <p:cNvPr id="36" name="直線箭頭接點 35">
            <a:extLst>
              <a:ext uri="{FF2B5EF4-FFF2-40B4-BE49-F238E27FC236}">
                <a16:creationId xmlns:a16="http://schemas.microsoft.com/office/drawing/2014/main" id="{B0AE1C50-BA64-7344-B513-8A924426143C}"/>
              </a:ext>
            </a:extLst>
          </p:cNvPr>
          <p:cNvCxnSpPr>
            <a:cxnSpLocks/>
            <a:stCxn id="33" idx="2"/>
            <a:endCxn id="34" idx="0"/>
          </p:cNvCxnSpPr>
          <p:nvPr/>
        </p:nvCxnSpPr>
        <p:spPr>
          <a:xfrm flipH="1">
            <a:off x="1804214" y="3867431"/>
            <a:ext cx="1" cy="353457"/>
          </a:xfrm>
          <a:prstGeom prst="straightConnector1">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56" name="直線箭頭接點 55">
            <a:extLst>
              <a:ext uri="{FF2B5EF4-FFF2-40B4-BE49-F238E27FC236}">
                <a16:creationId xmlns:a16="http://schemas.microsoft.com/office/drawing/2014/main" id="{DD166B64-AAFE-D649-A611-7FFD610A5A1A}"/>
              </a:ext>
            </a:extLst>
          </p:cNvPr>
          <p:cNvCxnSpPr>
            <a:cxnSpLocks/>
          </p:cNvCxnSpPr>
          <p:nvPr/>
        </p:nvCxnSpPr>
        <p:spPr>
          <a:xfrm>
            <a:off x="1770099" y="5229200"/>
            <a:ext cx="0" cy="353457"/>
          </a:xfrm>
          <a:prstGeom prst="straightConnector1">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58" name="矩形 57">
            <a:extLst>
              <a:ext uri="{FF2B5EF4-FFF2-40B4-BE49-F238E27FC236}">
                <a16:creationId xmlns:a16="http://schemas.microsoft.com/office/drawing/2014/main" id="{1664A617-43B4-FA46-B436-E4B81F3F80A1}"/>
              </a:ext>
            </a:extLst>
          </p:cNvPr>
          <p:cNvSpPr/>
          <p:nvPr/>
        </p:nvSpPr>
        <p:spPr>
          <a:xfrm>
            <a:off x="6577198" y="1830145"/>
            <a:ext cx="1814817" cy="694866"/>
          </a:xfrm>
          <a:prstGeom prst="rect">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200">
                <a:solidFill>
                  <a:schemeClr val="bg2"/>
                </a:solidFill>
              </a:rPr>
              <a:t>return middle point of</a:t>
            </a:r>
          </a:p>
          <a:p>
            <a:pPr algn="ctr"/>
            <a:r>
              <a:rPr kumimoji="1" lang="en-US" altLang="zh-TW" sz="1200">
                <a:solidFill>
                  <a:schemeClr val="bg2"/>
                </a:solidFill>
              </a:rPr>
              <a:t>knees</a:t>
            </a:r>
            <a:endParaRPr kumimoji="1" lang="zh-TW" altLang="en-US" sz="1200">
              <a:solidFill>
                <a:schemeClr val="bg2"/>
              </a:solidFill>
            </a:endParaRPr>
          </a:p>
        </p:txBody>
      </p:sp>
      <p:sp>
        <p:nvSpPr>
          <p:cNvPr id="64" name="決策 63">
            <a:extLst>
              <a:ext uri="{FF2B5EF4-FFF2-40B4-BE49-F238E27FC236}">
                <a16:creationId xmlns:a16="http://schemas.microsoft.com/office/drawing/2014/main" id="{15DE1EF5-7C4E-1B4E-B263-AB91EBF7DA91}"/>
              </a:ext>
            </a:extLst>
          </p:cNvPr>
          <p:cNvSpPr/>
          <p:nvPr/>
        </p:nvSpPr>
        <p:spPr>
          <a:xfrm>
            <a:off x="3846634" y="1700808"/>
            <a:ext cx="1992426" cy="1008312"/>
          </a:xfrm>
          <a:prstGeom prst="flowChartDecision">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200">
                <a:solidFill>
                  <a:schemeClr val="bg2"/>
                </a:solidFill>
              </a:rPr>
              <a:t>Find knees? </a:t>
            </a:r>
            <a:endParaRPr kumimoji="1" lang="zh-TW" altLang="en-US" sz="1200">
              <a:solidFill>
                <a:schemeClr val="bg2"/>
              </a:solidFill>
            </a:endParaRPr>
          </a:p>
        </p:txBody>
      </p:sp>
      <p:cxnSp>
        <p:nvCxnSpPr>
          <p:cNvPr id="68" name="肘形接點 67">
            <a:extLst>
              <a:ext uri="{FF2B5EF4-FFF2-40B4-BE49-F238E27FC236}">
                <a16:creationId xmlns:a16="http://schemas.microsoft.com/office/drawing/2014/main" id="{AB4240F5-AF30-8D41-9D14-72C82C50364B}"/>
              </a:ext>
            </a:extLst>
          </p:cNvPr>
          <p:cNvCxnSpPr>
            <a:cxnSpLocks/>
            <a:stCxn id="34" idx="3"/>
            <a:endCxn id="64" idx="0"/>
          </p:cNvCxnSpPr>
          <p:nvPr/>
        </p:nvCxnSpPr>
        <p:spPr>
          <a:xfrm flipV="1">
            <a:off x="2800427" y="1700808"/>
            <a:ext cx="2042420" cy="3024236"/>
          </a:xfrm>
          <a:prstGeom prst="bentConnector4">
            <a:avLst>
              <a:gd name="adj1" fmla="val 25612"/>
              <a:gd name="adj2" fmla="val 107559"/>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70" name="直線箭頭接點 69">
            <a:extLst>
              <a:ext uri="{FF2B5EF4-FFF2-40B4-BE49-F238E27FC236}">
                <a16:creationId xmlns:a16="http://schemas.microsoft.com/office/drawing/2014/main" id="{2A7127A7-F341-2E4A-A1C4-3354943C0A19}"/>
              </a:ext>
            </a:extLst>
          </p:cNvPr>
          <p:cNvCxnSpPr>
            <a:cxnSpLocks/>
          </p:cNvCxnSpPr>
          <p:nvPr/>
        </p:nvCxnSpPr>
        <p:spPr>
          <a:xfrm>
            <a:off x="4842847" y="2709120"/>
            <a:ext cx="0" cy="353457"/>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1" name="矩形 70">
            <a:extLst>
              <a:ext uri="{FF2B5EF4-FFF2-40B4-BE49-F238E27FC236}">
                <a16:creationId xmlns:a16="http://schemas.microsoft.com/office/drawing/2014/main" id="{F5BE4353-6C4D-D54F-A4C7-DE166AB60C5D}"/>
              </a:ext>
            </a:extLst>
          </p:cNvPr>
          <p:cNvSpPr/>
          <p:nvPr/>
        </p:nvSpPr>
        <p:spPr>
          <a:xfrm>
            <a:off x="4854680" y="2645190"/>
            <a:ext cx="441146" cy="369332"/>
          </a:xfrm>
          <a:prstGeom prst="rect">
            <a:avLst/>
          </a:prstGeom>
          <a:ln>
            <a:noFill/>
          </a:ln>
        </p:spPr>
        <p:txBody>
          <a:bodyPr wrap="none">
            <a:spAutoFit/>
          </a:bodyPr>
          <a:lstStyle/>
          <a:p>
            <a:r>
              <a:rPr kumimoji="1" lang="en-US" altLang="zh-TW">
                <a:solidFill>
                  <a:schemeClr val="bg2"/>
                </a:solidFill>
              </a:rPr>
              <a:t>no</a:t>
            </a:r>
            <a:endParaRPr lang="zh-TW" altLang="en-US">
              <a:solidFill>
                <a:schemeClr val="bg2"/>
              </a:solidFill>
            </a:endParaRPr>
          </a:p>
        </p:txBody>
      </p:sp>
      <p:sp>
        <p:nvSpPr>
          <p:cNvPr id="73" name="矩形 72">
            <a:extLst>
              <a:ext uri="{FF2B5EF4-FFF2-40B4-BE49-F238E27FC236}">
                <a16:creationId xmlns:a16="http://schemas.microsoft.com/office/drawing/2014/main" id="{095EEC57-B909-1D44-AA3B-5C1260D55221}"/>
              </a:ext>
            </a:extLst>
          </p:cNvPr>
          <p:cNvSpPr/>
          <p:nvPr/>
        </p:nvSpPr>
        <p:spPr>
          <a:xfrm>
            <a:off x="862690" y="5574735"/>
            <a:ext cx="1814817" cy="694866"/>
          </a:xfrm>
          <a:prstGeom prst="rect">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200">
                <a:solidFill>
                  <a:schemeClr val="bg2"/>
                </a:solidFill>
              </a:rPr>
              <a:t>return middle point of</a:t>
            </a:r>
          </a:p>
          <a:p>
            <a:pPr algn="ctr"/>
            <a:r>
              <a:rPr kumimoji="1" lang="en-US" altLang="zh-TW" sz="1200">
                <a:solidFill>
                  <a:schemeClr val="bg2"/>
                </a:solidFill>
              </a:rPr>
              <a:t>ankles</a:t>
            </a:r>
            <a:endParaRPr kumimoji="1" lang="zh-TW" altLang="en-US" sz="1200">
              <a:solidFill>
                <a:schemeClr val="bg2"/>
              </a:solidFill>
            </a:endParaRPr>
          </a:p>
        </p:txBody>
      </p:sp>
      <p:cxnSp>
        <p:nvCxnSpPr>
          <p:cNvPr id="74" name="直線箭頭接點 73">
            <a:extLst>
              <a:ext uri="{FF2B5EF4-FFF2-40B4-BE49-F238E27FC236}">
                <a16:creationId xmlns:a16="http://schemas.microsoft.com/office/drawing/2014/main" id="{63091BA0-AF9B-D24E-8231-E64DC6A15D63}"/>
              </a:ext>
            </a:extLst>
          </p:cNvPr>
          <p:cNvCxnSpPr>
            <a:cxnSpLocks/>
            <a:stCxn id="64" idx="3"/>
            <a:endCxn id="58" idx="1"/>
          </p:cNvCxnSpPr>
          <p:nvPr/>
        </p:nvCxnSpPr>
        <p:spPr>
          <a:xfrm flipV="1">
            <a:off x="5839060" y="2177578"/>
            <a:ext cx="738138" cy="27386"/>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8" name="決策 77">
            <a:extLst>
              <a:ext uri="{FF2B5EF4-FFF2-40B4-BE49-F238E27FC236}">
                <a16:creationId xmlns:a16="http://schemas.microsoft.com/office/drawing/2014/main" id="{1222C92D-2600-5746-A946-A1D39EF59D45}"/>
              </a:ext>
            </a:extLst>
          </p:cNvPr>
          <p:cNvSpPr/>
          <p:nvPr/>
        </p:nvSpPr>
        <p:spPr>
          <a:xfrm>
            <a:off x="3854064" y="3062577"/>
            <a:ext cx="1992426" cy="1008312"/>
          </a:xfrm>
          <a:prstGeom prst="flowChartDecision">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200">
                <a:solidFill>
                  <a:schemeClr val="bg2"/>
                </a:solidFill>
              </a:rPr>
              <a:t>Find bows? </a:t>
            </a:r>
            <a:endParaRPr kumimoji="1" lang="zh-TW" altLang="en-US" sz="1200">
              <a:solidFill>
                <a:schemeClr val="bg2"/>
              </a:solidFill>
            </a:endParaRPr>
          </a:p>
        </p:txBody>
      </p:sp>
      <p:sp>
        <p:nvSpPr>
          <p:cNvPr id="79" name="決策 78">
            <a:extLst>
              <a:ext uri="{FF2B5EF4-FFF2-40B4-BE49-F238E27FC236}">
                <a16:creationId xmlns:a16="http://schemas.microsoft.com/office/drawing/2014/main" id="{D7F6E4AF-2453-4A4F-B4DF-8AC081067A17}"/>
              </a:ext>
            </a:extLst>
          </p:cNvPr>
          <p:cNvSpPr/>
          <p:nvPr/>
        </p:nvSpPr>
        <p:spPr>
          <a:xfrm>
            <a:off x="3846634" y="4424346"/>
            <a:ext cx="1992426" cy="1008312"/>
          </a:xfrm>
          <a:prstGeom prst="flowChartDecision">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200">
                <a:solidFill>
                  <a:schemeClr val="bg2"/>
                </a:solidFill>
              </a:rPr>
              <a:t>Find neck? </a:t>
            </a:r>
            <a:endParaRPr kumimoji="1" lang="zh-TW" altLang="en-US" sz="1200">
              <a:solidFill>
                <a:schemeClr val="bg2"/>
              </a:solidFill>
            </a:endParaRPr>
          </a:p>
        </p:txBody>
      </p:sp>
      <p:sp>
        <p:nvSpPr>
          <p:cNvPr id="80" name="矩形 79">
            <a:extLst>
              <a:ext uri="{FF2B5EF4-FFF2-40B4-BE49-F238E27FC236}">
                <a16:creationId xmlns:a16="http://schemas.microsoft.com/office/drawing/2014/main" id="{87690CE4-AEA5-BB41-9C2F-39AAF8F59AC0}"/>
              </a:ext>
            </a:extLst>
          </p:cNvPr>
          <p:cNvSpPr/>
          <p:nvPr/>
        </p:nvSpPr>
        <p:spPr>
          <a:xfrm>
            <a:off x="5008981" y="4079296"/>
            <a:ext cx="441146" cy="369332"/>
          </a:xfrm>
          <a:prstGeom prst="rect">
            <a:avLst/>
          </a:prstGeom>
          <a:ln>
            <a:noFill/>
          </a:ln>
        </p:spPr>
        <p:txBody>
          <a:bodyPr wrap="none">
            <a:spAutoFit/>
          </a:bodyPr>
          <a:lstStyle/>
          <a:p>
            <a:r>
              <a:rPr kumimoji="1" lang="en-US" altLang="zh-TW">
                <a:solidFill>
                  <a:schemeClr val="bg2"/>
                </a:solidFill>
              </a:rPr>
              <a:t>no</a:t>
            </a:r>
            <a:endParaRPr lang="zh-TW" altLang="en-US">
              <a:solidFill>
                <a:schemeClr val="bg2"/>
              </a:solidFill>
            </a:endParaRPr>
          </a:p>
        </p:txBody>
      </p:sp>
      <p:cxnSp>
        <p:nvCxnSpPr>
          <p:cNvPr id="81" name="直線箭頭接點 80">
            <a:extLst>
              <a:ext uri="{FF2B5EF4-FFF2-40B4-BE49-F238E27FC236}">
                <a16:creationId xmlns:a16="http://schemas.microsoft.com/office/drawing/2014/main" id="{36327E24-1D36-D046-BFC4-6DB14281F1DF}"/>
              </a:ext>
            </a:extLst>
          </p:cNvPr>
          <p:cNvCxnSpPr>
            <a:cxnSpLocks/>
          </p:cNvCxnSpPr>
          <p:nvPr/>
        </p:nvCxnSpPr>
        <p:spPr>
          <a:xfrm>
            <a:off x="4842847" y="4062482"/>
            <a:ext cx="0" cy="353457"/>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2" name="矩形 81">
            <a:extLst>
              <a:ext uri="{FF2B5EF4-FFF2-40B4-BE49-F238E27FC236}">
                <a16:creationId xmlns:a16="http://schemas.microsoft.com/office/drawing/2014/main" id="{C86ECA0E-110B-4640-B9BC-2137BBDB1468}"/>
              </a:ext>
            </a:extLst>
          </p:cNvPr>
          <p:cNvSpPr/>
          <p:nvPr/>
        </p:nvSpPr>
        <p:spPr>
          <a:xfrm>
            <a:off x="6577197" y="3214658"/>
            <a:ext cx="1814817" cy="694866"/>
          </a:xfrm>
          <a:prstGeom prst="rect">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200">
                <a:solidFill>
                  <a:schemeClr val="bg2"/>
                </a:solidFill>
              </a:rPr>
              <a:t>return middle point of</a:t>
            </a:r>
          </a:p>
          <a:p>
            <a:pPr algn="ctr"/>
            <a:r>
              <a:rPr kumimoji="1" lang="en-US" altLang="zh-TW" sz="1200">
                <a:solidFill>
                  <a:schemeClr val="bg2"/>
                </a:solidFill>
              </a:rPr>
              <a:t>bows</a:t>
            </a:r>
            <a:endParaRPr kumimoji="1" lang="zh-TW" altLang="en-US" sz="1200">
              <a:solidFill>
                <a:schemeClr val="bg2"/>
              </a:solidFill>
            </a:endParaRPr>
          </a:p>
        </p:txBody>
      </p:sp>
      <p:cxnSp>
        <p:nvCxnSpPr>
          <p:cNvPr id="83" name="直線箭頭接點 82">
            <a:extLst>
              <a:ext uri="{FF2B5EF4-FFF2-40B4-BE49-F238E27FC236}">
                <a16:creationId xmlns:a16="http://schemas.microsoft.com/office/drawing/2014/main" id="{C9B1E6DC-43AB-4F4F-BFC6-953B8F3A1471}"/>
              </a:ext>
            </a:extLst>
          </p:cNvPr>
          <p:cNvCxnSpPr>
            <a:cxnSpLocks/>
            <a:stCxn id="78" idx="3"/>
            <a:endCxn id="82" idx="1"/>
          </p:cNvCxnSpPr>
          <p:nvPr/>
        </p:nvCxnSpPr>
        <p:spPr>
          <a:xfrm flipV="1">
            <a:off x="5846490" y="3562091"/>
            <a:ext cx="730707" cy="4642"/>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7" name="矩形 86">
            <a:extLst>
              <a:ext uri="{FF2B5EF4-FFF2-40B4-BE49-F238E27FC236}">
                <a16:creationId xmlns:a16="http://schemas.microsoft.com/office/drawing/2014/main" id="{B03C93C9-6432-6146-AE31-2423CCA0D5C9}"/>
              </a:ext>
            </a:extLst>
          </p:cNvPr>
          <p:cNvSpPr/>
          <p:nvPr/>
        </p:nvSpPr>
        <p:spPr>
          <a:xfrm>
            <a:off x="6577197" y="4564505"/>
            <a:ext cx="1814817" cy="694866"/>
          </a:xfrm>
          <a:prstGeom prst="rect">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200">
                <a:solidFill>
                  <a:schemeClr val="bg2"/>
                </a:solidFill>
              </a:rPr>
              <a:t>return neck</a:t>
            </a:r>
            <a:endParaRPr kumimoji="1" lang="zh-TW" altLang="en-US" sz="1200">
              <a:solidFill>
                <a:schemeClr val="bg2"/>
              </a:solidFill>
            </a:endParaRPr>
          </a:p>
        </p:txBody>
      </p:sp>
      <p:cxnSp>
        <p:nvCxnSpPr>
          <p:cNvPr id="89" name="直線箭頭接點 88">
            <a:extLst>
              <a:ext uri="{FF2B5EF4-FFF2-40B4-BE49-F238E27FC236}">
                <a16:creationId xmlns:a16="http://schemas.microsoft.com/office/drawing/2014/main" id="{49612AB8-2B69-5F4D-8747-2245D7E6D300}"/>
              </a:ext>
            </a:extLst>
          </p:cNvPr>
          <p:cNvCxnSpPr>
            <a:cxnSpLocks/>
            <a:stCxn id="79" idx="2"/>
          </p:cNvCxnSpPr>
          <p:nvPr/>
        </p:nvCxnSpPr>
        <p:spPr>
          <a:xfrm>
            <a:off x="4842847" y="5432658"/>
            <a:ext cx="0" cy="300598"/>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4" name="矩形 93">
            <a:extLst>
              <a:ext uri="{FF2B5EF4-FFF2-40B4-BE49-F238E27FC236}">
                <a16:creationId xmlns:a16="http://schemas.microsoft.com/office/drawing/2014/main" id="{486AAF1B-4869-3F48-8990-D4D4F6378B0D}"/>
              </a:ext>
            </a:extLst>
          </p:cNvPr>
          <p:cNvSpPr/>
          <p:nvPr/>
        </p:nvSpPr>
        <p:spPr>
          <a:xfrm>
            <a:off x="3942868" y="5745404"/>
            <a:ext cx="1814817" cy="694866"/>
          </a:xfrm>
          <a:prstGeom prst="rect">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200">
                <a:solidFill>
                  <a:schemeClr val="bg2"/>
                </a:solidFill>
              </a:rPr>
              <a:t>Human Not Found</a:t>
            </a:r>
            <a:endParaRPr kumimoji="1" lang="zh-TW" altLang="en-US" sz="1200">
              <a:solidFill>
                <a:schemeClr val="bg2"/>
              </a:solidFill>
            </a:endParaRPr>
          </a:p>
        </p:txBody>
      </p:sp>
      <p:cxnSp>
        <p:nvCxnSpPr>
          <p:cNvPr id="95" name="直線箭頭接點 94">
            <a:extLst>
              <a:ext uri="{FF2B5EF4-FFF2-40B4-BE49-F238E27FC236}">
                <a16:creationId xmlns:a16="http://schemas.microsoft.com/office/drawing/2014/main" id="{407B985C-BFA0-9B47-87EE-B6E654AC1F97}"/>
              </a:ext>
            </a:extLst>
          </p:cNvPr>
          <p:cNvCxnSpPr>
            <a:cxnSpLocks/>
          </p:cNvCxnSpPr>
          <p:nvPr/>
        </p:nvCxnSpPr>
        <p:spPr>
          <a:xfrm flipV="1">
            <a:off x="5839057" y="4919218"/>
            <a:ext cx="730707" cy="4642"/>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8" name="矩形 97">
            <a:extLst>
              <a:ext uri="{FF2B5EF4-FFF2-40B4-BE49-F238E27FC236}">
                <a16:creationId xmlns:a16="http://schemas.microsoft.com/office/drawing/2014/main" id="{1811D2D9-7C4D-F748-83DF-0D7702B6ECF4}"/>
              </a:ext>
            </a:extLst>
          </p:cNvPr>
          <p:cNvSpPr/>
          <p:nvPr/>
        </p:nvSpPr>
        <p:spPr>
          <a:xfrm>
            <a:off x="5722003" y="1747249"/>
            <a:ext cx="543739" cy="369332"/>
          </a:xfrm>
          <a:prstGeom prst="rect">
            <a:avLst/>
          </a:prstGeom>
          <a:ln>
            <a:noFill/>
          </a:ln>
        </p:spPr>
        <p:txBody>
          <a:bodyPr wrap="none">
            <a:spAutoFit/>
          </a:bodyPr>
          <a:lstStyle/>
          <a:p>
            <a:r>
              <a:rPr kumimoji="1" lang="en-US" altLang="zh-TW">
                <a:solidFill>
                  <a:schemeClr val="bg2"/>
                </a:solidFill>
              </a:rPr>
              <a:t>yes</a:t>
            </a:r>
            <a:endParaRPr lang="zh-TW" altLang="en-US">
              <a:solidFill>
                <a:schemeClr val="bg2"/>
              </a:solidFill>
            </a:endParaRPr>
          </a:p>
        </p:txBody>
      </p:sp>
      <p:sp>
        <p:nvSpPr>
          <p:cNvPr id="99" name="矩形 98">
            <a:extLst>
              <a:ext uri="{FF2B5EF4-FFF2-40B4-BE49-F238E27FC236}">
                <a16:creationId xmlns:a16="http://schemas.microsoft.com/office/drawing/2014/main" id="{540A3F2F-E76A-B445-917F-A477CE4771E7}"/>
              </a:ext>
            </a:extLst>
          </p:cNvPr>
          <p:cNvSpPr/>
          <p:nvPr/>
        </p:nvSpPr>
        <p:spPr>
          <a:xfrm>
            <a:off x="5740511" y="3129989"/>
            <a:ext cx="543739" cy="369332"/>
          </a:xfrm>
          <a:prstGeom prst="rect">
            <a:avLst/>
          </a:prstGeom>
          <a:ln>
            <a:noFill/>
          </a:ln>
        </p:spPr>
        <p:txBody>
          <a:bodyPr wrap="none">
            <a:spAutoFit/>
          </a:bodyPr>
          <a:lstStyle/>
          <a:p>
            <a:r>
              <a:rPr kumimoji="1" lang="en-US" altLang="zh-TW">
                <a:solidFill>
                  <a:schemeClr val="bg2"/>
                </a:solidFill>
              </a:rPr>
              <a:t>yes</a:t>
            </a:r>
            <a:endParaRPr lang="zh-TW" altLang="en-US">
              <a:solidFill>
                <a:schemeClr val="bg2"/>
              </a:solidFill>
            </a:endParaRPr>
          </a:p>
        </p:txBody>
      </p:sp>
      <p:sp>
        <p:nvSpPr>
          <p:cNvPr id="100" name="矩形 99">
            <a:extLst>
              <a:ext uri="{FF2B5EF4-FFF2-40B4-BE49-F238E27FC236}">
                <a16:creationId xmlns:a16="http://schemas.microsoft.com/office/drawing/2014/main" id="{41E3C26E-8938-AA4B-A934-D8E57BAF8DA5}"/>
              </a:ext>
            </a:extLst>
          </p:cNvPr>
          <p:cNvSpPr/>
          <p:nvPr/>
        </p:nvSpPr>
        <p:spPr>
          <a:xfrm>
            <a:off x="5785891" y="4536401"/>
            <a:ext cx="543739" cy="369332"/>
          </a:xfrm>
          <a:prstGeom prst="rect">
            <a:avLst/>
          </a:prstGeom>
          <a:ln>
            <a:noFill/>
          </a:ln>
        </p:spPr>
        <p:txBody>
          <a:bodyPr wrap="none">
            <a:spAutoFit/>
          </a:bodyPr>
          <a:lstStyle/>
          <a:p>
            <a:r>
              <a:rPr kumimoji="1" lang="en-US" altLang="zh-TW">
                <a:solidFill>
                  <a:schemeClr val="bg2"/>
                </a:solidFill>
              </a:rPr>
              <a:t>yes</a:t>
            </a:r>
            <a:endParaRPr lang="zh-TW" altLang="en-US">
              <a:solidFill>
                <a:schemeClr val="bg2"/>
              </a:solidFill>
            </a:endParaRPr>
          </a:p>
        </p:txBody>
      </p:sp>
      <p:sp>
        <p:nvSpPr>
          <p:cNvPr id="101" name="矩形 100">
            <a:extLst>
              <a:ext uri="{FF2B5EF4-FFF2-40B4-BE49-F238E27FC236}">
                <a16:creationId xmlns:a16="http://schemas.microsoft.com/office/drawing/2014/main" id="{82AA93CA-6A59-6B4D-8827-9202FAD43513}"/>
              </a:ext>
            </a:extLst>
          </p:cNvPr>
          <p:cNvSpPr/>
          <p:nvPr/>
        </p:nvSpPr>
        <p:spPr>
          <a:xfrm>
            <a:off x="4899808" y="5363924"/>
            <a:ext cx="441146" cy="369332"/>
          </a:xfrm>
          <a:prstGeom prst="rect">
            <a:avLst/>
          </a:prstGeom>
          <a:ln>
            <a:noFill/>
          </a:ln>
        </p:spPr>
        <p:txBody>
          <a:bodyPr wrap="none">
            <a:spAutoFit/>
          </a:bodyPr>
          <a:lstStyle/>
          <a:p>
            <a:r>
              <a:rPr kumimoji="1" lang="en-US" altLang="zh-TW">
                <a:solidFill>
                  <a:schemeClr val="bg2"/>
                </a:solidFill>
              </a:rPr>
              <a:t>no</a:t>
            </a:r>
            <a:endParaRPr lang="zh-TW" altLang="en-US">
              <a:solidFill>
                <a:schemeClr val="bg2"/>
              </a:solidFill>
            </a:endParaRPr>
          </a:p>
        </p:txBody>
      </p:sp>
      <p:sp>
        <p:nvSpPr>
          <p:cNvPr id="102" name="矩形 101">
            <a:extLst>
              <a:ext uri="{FF2B5EF4-FFF2-40B4-BE49-F238E27FC236}">
                <a16:creationId xmlns:a16="http://schemas.microsoft.com/office/drawing/2014/main" id="{E46558D7-C426-574E-AF6D-B9897C83B8BC}"/>
              </a:ext>
            </a:extLst>
          </p:cNvPr>
          <p:cNvSpPr/>
          <p:nvPr/>
        </p:nvSpPr>
        <p:spPr>
          <a:xfrm>
            <a:off x="1767983" y="5154522"/>
            <a:ext cx="543739" cy="369332"/>
          </a:xfrm>
          <a:prstGeom prst="rect">
            <a:avLst/>
          </a:prstGeom>
          <a:ln>
            <a:noFill/>
          </a:ln>
        </p:spPr>
        <p:txBody>
          <a:bodyPr wrap="none">
            <a:spAutoFit/>
          </a:bodyPr>
          <a:lstStyle/>
          <a:p>
            <a:r>
              <a:rPr kumimoji="1" lang="en-US" altLang="zh-TW" dirty="0">
                <a:solidFill>
                  <a:schemeClr val="bg2"/>
                </a:solidFill>
              </a:rPr>
              <a:t>yes</a:t>
            </a:r>
            <a:endParaRPr lang="zh-TW" altLang="en-US" dirty="0">
              <a:solidFill>
                <a:schemeClr val="bg2"/>
              </a:solidFill>
            </a:endParaRPr>
          </a:p>
        </p:txBody>
      </p:sp>
      <p:sp>
        <p:nvSpPr>
          <p:cNvPr id="103" name="矩形 102">
            <a:extLst>
              <a:ext uri="{FF2B5EF4-FFF2-40B4-BE49-F238E27FC236}">
                <a16:creationId xmlns:a16="http://schemas.microsoft.com/office/drawing/2014/main" id="{3D390713-7F8F-6746-8BF9-662BED58CA37}"/>
              </a:ext>
            </a:extLst>
          </p:cNvPr>
          <p:cNvSpPr/>
          <p:nvPr/>
        </p:nvSpPr>
        <p:spPr>
          <a:xfrm>
            <a:off x="2701843" y="4343814"/>
            <a:ext cx="441146" cy="369332"/>
          </a:xfrm>
          <a:prstGeom prst="rect">
            <a:avLst/>
          </a:prstGeom>
          <a:ln>
            <a:noFill/>
          </a:ln>
        </p:spPr>
        <p:txBody>
          <a:bodyPr wrap="none">
            <a:spAutoFit/>
          </a:bodyPr>
          <a:lstStyle/>
          <a:p>
            <a:r>
              <a:rPr kumimoji="1" lang="en-US" altLang="zh-TW">
                <a:solidFill>
                  <a:schemeClr val="bg2"/>
                </a:solidFill>
              </a:rPr>
              <a:t>no</a:t>
            </a:r>
            <a:endParaRPr lang="zh-TW" altLang="en-US">
              <a:solidFill>
                <a:schemeClr val="bg2"/>
              </a:solidFill>
            </a:endParaRPr>
          </a:p>
        </p:txBody>
      </p:sp>
      <p:pic>
        <p:nvPicPr>
          <p:cNvPr id="104" name="圖片 103">
            <a:extLst>
              <a:ext uri="{FF2B5EF4-FFF2-40B4-BE49-F238E27FC236}">
                <a16:creationId xmlns:a16="http://schemas.microsoft.com/office/drawing/2014/main" id="{2FFF6B3C-BA0B-2243-B9CC-024BF4D755D6}"/>
              </a:ext>
            </a:extLst>
          </p:cNvPr>
          <p:cNvPicPr>
            <a:picLocks noChangeAspect="1"/>
          </p:cNvPicPr>
          <p:nvPr/>
        </p:nvPicPr>
        <p:blipFill>
          <a:blip r:embed="rId3"/>
          <a:stretch>
            <a:fillRect/>
          </a:stretch>
        </p:blipFill>
        <p:spPr>
          <a:xfrm>
            <a:off x="12357718" y="1140346"/>
            <a:ext cx="8585200" cy="4457700"/>
          </a:xfrm>
          <a:prstGeom prst="rect">
            <a:avLst/>
          </a:prstGeom>
        </p:spPr>
      </p:pic>
      <p:pic>
        <p:nvPicPr>
          <p:cNvPr id="37" name="圖片 36">
            <a:extLst>
              <a:ext uri="{FF2B5EF4-FFF2-40B4-BE49-F238E27FC236}">
                <a16:creationId xmlns:a16="http://schemas.microsoft.com/office/drawing/2014/main" id="{A95CD742-E499-944E-8B4D-CBEFCF38AE52}"/>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9326514" y="1059432"/>
            <a:ext cx="1857855" cy="4615357"/>
          </a:xfrm>
          <a:prstGeom prst="rect">
            <a:avLst/>
          </a:prstGeom>
        </p:spPr>
      </p:pic>
    </p:spTree>
    <p:extLst>
      <p:ext uri="{BB962C8B-B14F-4D97-AF65-F5344CB8AC3E}">
        <p14:creationId xmlns:p14="http://schemas.microsoft.com/office/powerpoint/2010/main" val="10046637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r>
              <a:rPr lang="en-US" altLang="zh-TW" dirty="0"/>
              <a:t>Feet Position Estimation</a:t>
            </a:r>
            <a:r>
              <a:rPr lang="zh-TW" altLang="en-US" dirty="0"/>
              <a:t> </a:t>
            </a:r>
            <a:r>
              <a:rPr lang="en-US" altLang="zh-TW" dirty="0"/>
              <a:t>Algorithm</a:t>
            </a:r>
            <a:endParaRPr lang="zh-TW" altLang="en-US" dirty="0"/>
          </a:p>
        </p:txBody>
      </p:sp>
      <p:sp>
        <p:nvSpPr>
          <p:cNvPr id="4" name="投影片編號版面配置區 3"/>
          <p:cNvSpPr>
            <a:spLocks noGrp="1"/>
          </p:cNvSpPr>
          <p:nvPr>
            <p:ph type="sldNum" sz="quarter" idx="12"/>
          </p:nvPr>
        </p:nvSpPr>
        <p:spPr/>
        <p:txBody>
          <a:bodyPr/>
          <a:lstStyle/>
          <a:p>
            <a:fld id="{73DA0BB7-265A-403C-9275-D587AB510EDC}" type="slidenum">
              <a:rPr lang="zh-TW" altLang="en-US" smtClean="0"/>
              <a:pPr/>
              <a:t>23</a:t>
            </a:fld>
            <a:endParaRPr lang="zh-TW" altLang="en-US" dirty="0"/>
          </a:p>
        </p:txBody>
      </p:sp>
      <p:sp>
        <p:nvSpPr>
          <p:cNvPr id="3" name="圓角矩形 2">
            <a:extLst>
              <a:ext uri="{FF2B5EF4-FFF2-40B4-BE49-F238E27FC236}">
                <a16:creationId xmlns:a16="http://schemas.microsoft.com/office/drawing/2014/main" id="{8128323F-A15F-E54A-8ADC-F847CC8641E5}"/>
              </a:ext>
            </a:extLst>
          </p:cNvPr>
          <p:cNvSpPr/>
          <p:nvPr/>
        </p:nvSpPr>
        <p:spPr>
          <a:xfrm>
            <a:off x="896806" y="1557373"/>
            <a:ext cx="1814817" cy="439429"/>
          </a:xfrm>
          <a:prstGeom prst="roundRect">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200">
                <a:solidFill>
                  <a:schemeClr val="bg2"/>
                </a:solidFill>
              </a:rPr>
              <a:t>Image Capture</a:t>
            </a:r>
            <a:endParaRPr kumimoji="1" lang="zh-TW" altLang="en-US" sz="1200">
              <a:solidFill>
                <a:schemeClr val="bg2"/>
              </a:solidFill>
            </a:endParaRPr>
          </a:p>
        </p:txBody>
      </p:sp>
      <p:cxnSp>
        <p:nvCxnSpPr>
          <p:cNvPr id="9" name="直線箭頭接點 8">
            <a:extLst>
              <a:ext uri="{FF2B5EF4-FFF2-40B4-BE49-F238E27FC236}">
                <a16:creationId xmlns:a16="http://schemas.microsoft.com/office/drawing/2014/main" id="{5132AF68-538B-5547-9843-BB22A67D5DBC}"/>
              </a:ext>
            </a:extLst>
          </p:cNvPr>
          <p:cNvCxnSpPr>
            <a:cxnSpLocks/>
            <a:stCxn id="3" idx="2"/>
            <a:endCxn id="30" idx="0"/>
          </p:cNvCxnSpPr>
          <p:nvPr/>
        </p:nvCxnSpPr>
        <p:spPr>
          <a:xfrm>
            <a:off x="1804215" y="1996802"/>
            <a:ext cx="7429" cy="383071"/>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箭頭接點 12">
            <a:extLst>
              <a:ext uri="{FF2B5EF4-FFF2-40B4-BE49-F238E27FC236}">
                <a16:creationId xmlns:a16="http://schemas.microsoft.com/office/drawing/2014/main" id="{4D0D0CB3-EB87-064D-A25B-9F247781EDC2}"/>
              </a:ext>
            </a:extLst>
          </p:cNvPr>
          <p:cNvCxnSpPr>
            <a:cxnSpLocks/>
            <a:stCxn id="30" idx="2"/>
            <a:endCxn id="33" idx="0"/>
          </p:cNvCxnSpPr>
          <p:nvPr/>
        </p:nvCxnSpPr>
        <p:spPr>
          <a:xfrm flipH="1">
            <a:off x="1804215" y="2819108"/>
            <a:ext cx="7429" cy="353457"/>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0" name="矩形 29">
            <a:extLst>
              <a:ext uri="{FF2B5EF4-FFF2-40B4-BE49-F238E27FC236}">
                <a16:creationId xmlns:a16="http://schemas.microsoft.com/office/drawing/2014/main" id="{030F43F2-DA5D-EE48-974B-CFD9E8537B29}"/>
              </a:ext>
            </a:extLst>
          </p:cNvPr>
          <p:cNvSpPr/>
          <p:nvPr/>
        </p:nvSpPr>
        <p:spPr>
          <a:xfrm>
            <a:off x="911665" y="2379873"/>
            <a:ext cx="1799958" cy="439235"/>
          </a:xfrm>
          <a:prstGeom prst="rect">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200">
                <a:solidFill>
                  <a:schemeClr val="bg2"/>
                </a:solidFill>
              </a:rPr>
              <a:t>OpenPose</a:t>
            </a:r>
          </a:p>
          <a:p>
            <a:pPr algn="ctr"/>
            <a:r>
              <a:rPr kumimoji="1" lang="en-US" altLang="zh-TW" sz="1200">
                <a:solidFill>
                  <a:schemeClr val="bg2"/>
                </a:solidFill>
              </a:rPr>
              <a:t>Estimation</a:t>
            </a:r>
          </a:p>
        </p:txBody>
      </p:sp>
      <p:sp>
        <p:nvSpPr>
          <p:cNvPr id="33" name="矩形 32">
            <a:extLst>
              <a:ext uri="{FF2B5EF4-FFF2-40B4-BE49-F238E27FC236}">
                <a16:creationId xmlns:a16="http://schemas.microsoft.com/office/drawing/2014/main" id="{B40A3052-4003-0547-A850-A8CE157B1DD0}"/>
              </a:ext>
            </a:extLst>
          </p:cNvPr>
          <p:cNvSpPr/>
          <p:nvPr/>
        </p:nvSpPr>
        <p:spPr>
          <a:xfrm>
            <a:off x="896806" y="3172565"/>
            <a:ext cx="1814817" cy="694866"/>
          </a:xfrm>
          <a:prstGeom prst="rect">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200">
                <a:solidFill>
                  <a:schemeClr val="bg2"/>
                </a:solidFill>
              </a:rPr>
              <a:t>Extract</a:t>
            </a:r>
            <a:r>
              <a:rPr kumimoji="1" lang="zh-TW" altLang="en-US" sz="1200">
                <a:solidFill>
                  <a:schemeClr val="bg2"/>
                </a:solidFill>
              </a:rPr>
              <a:t> </a:t>
            </a:r>
            <a:r>
              <a:rPr kumimoji="1" lang="en-US" altLang="zh-TW" sz="1200">
                <a:solidFill>
                  <a:schemeClr val="bg2"/>
                </a:solidFill>
              </a:rPr>
              <a:t>Several</a:t>
            </a:r>
          </a:p>
          <a:p>
            <a:pPr algn="ctr"/>
            <a:r>
              <a:rPr kumimoji="1" lang="en-US" altLang="zh-TW" sz="1200">
                <a:solidFill>
                  <a:schemeClr val="bg2"/>
                </a:solidFill>
              </a:rPr>
              <a:t>Body Points</a:t>
            </a:r>
            <a:endParaRPr kumimoji="1" lang="zh-TW" altLang="en-US" sz="1200">
              <a:solidFill>
                <a:schemeClr val="bg2"/>
              </a:solidFill>
            </a:endParaRPr>
          </a:p>
        </p:txBody>
      </p:sp>
      <p:sp>
        <p:nvSpPr>
          <p:cNvPr id="34" name="決策 33">
            <a:extLst>
              <a:ext uri="{FF2B5EF4-FFF2-40B4-BE49-F238E27FC236}">
                <a16:creationId xmlns:a16="http://schemas.microsoft.com/office/drawing/2014/main" id="{36A89826-BEFF-8F44-A5E1-7A31BBF86C4F}"/>
              </a:ext>
            </a:extLst>
          </p:cNvPr>
          <p:cNvSpPr/>
          <p:nvPr/>
        </p:nvSpPr>
        <p:spPr>
          <a:xfrm>
            <a:off x="808001" y="4220888"/>
            <a:ext cx="1992426" cy="1008312"/>
          </a:xfrm>
          <a:prstGeom prst="flowChartDecision">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200">
                <a:solidFill>
                  <a:schemeClr val="tx1"/>
                </a:solidFill>
              </a:rPr>
              <a:t>Find ankles? </a:t>
            </a:r>
            <a:endParaRPr kumimoji="1" lang="zh-TW" altLang="en-US" sz="1200">
              <a:solidFill>
                <a:schemeClr val="tx1"/>
              </a:solidFill>
            </a:endParaRPr>
          </a:p>
        </p:txBody>
      </p:sp>
      <p:sp>
        <p:nvSpPr>
          <p:cNvPr id="35" name="文字方塊 34">
            <a:extLst>
              <a:ext uri="{FF2B5EF4-FFF2-40B4-BE49-F238E27FC236}">
                <a16:creationId xmlns:a16="http://schemas.microsoft.com/office/drawing/2014/main" id="{8BCB9E67-BA2E-DC4A-B8F0-B05FA17A95E5}"/>
              </a:ext>
            </a:extLst>
          </p:cNvPr>
          <p:cNvSpPr txBox="1"/>
          <p:nvPr/>
        </p:nvSpPr>
        <p:spPr>
          <a:xfrm>
            <a:off x="9130154" y="3182445"/>
            <a:ext cx="184731" cy="369332"/>
          </a:xfrm>
          <a:prstGeom prst="rect">
            <a:avLst/>
          </a:prstGeom>
          <a:noFill/>
        </p:spPr>
        <p:txBody>
          <a:bodyPr wrap="none" rtlCol="0">
            <a:spAutoFit/>
          </a:bodyPr>
          <a:lstStyle/>
          <a:p>
            <a:endParaRPr kumimoji="1" lang="zh-TW" altLang="en-US"/>
          </a:p>
        </p:txBody>
      </p:sp>
      <p:cxnSp>
        <p:nvCxnSpPr>
          <p:cNvPr id="36" name="直線箭頭接點 35">
            <a:extLst>
              <a:ext uri="{FF2B5EF4-FFF2-40B4-BE49-F238E27FC236}">
                <a16:creationId xmlns:a16="http://schemas.microsoft.com/office/drawing/2014/main" id="{B0AE1C50-BA64-7344-B513-8A924426143C}"/>
              </a:ext>
            </a:extLst>
          </p:cNvPr>
          <p:cNvCxnSpPr>
            <a:cxnSpLocks/>
            <a:stCxn id="33" idx="2"/>
            <a:endCxn id="34" idx="0"/>
          </p:cNvCxnSpPr>
          <p:nvPr/>
        </p:nvCxnSpPr>
        <p:spPr>
          <a:xfrm flipH="1">
            <a:off x="1804214" y="3867431"/>
            <a:ext cx="1" cy="353457"/>
          </a:xfrm>
          <a:prstGeom prst="straightConnector1">
            <a:avLst/>
          </a:prstGeom>
          <a:ln>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6" name="直線箭頭接點 55">
            <a:extLst>
              <a:ext uri="{FF2B5EF4-FFF2-40B4-BE49-F238E27FC236}">
                <a16:creationId xmlns:a16="http://schemas.microsoft.com/office/drawing/2014/main" id="{DD166B64-AAFE-D649-A611-7FFD610A5A1A}"/>
              </a:ext>
            </a:extLst>
          </p:cNvPr>
          <p:cNvCxnSpPr>
            <a:cxnSpLocks/>
          </p:cNvCxnSpPr>
          <p:nvPr/>
        </p:nvCxnSpPr>
        <p:spPr>
          <a:xfrm>
            <a:off x="1770099" y="5229200"/>
            <a:ext cx="0" cy="353457"/>
          </a:xfrm>
          <a:prstGeom prst="straightConnector1">
            <a:avLst/>
          </a:prstGeom>
          <a:ln>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8" name="肘形接點 67">
            <a:extLst>
              <a:ext uri="{FF2B5EF4-FFF2-40B4-BE49-F238E27FC236}">
                <a16:creationId xmlns:a16="http://schemas.microsoft.com/office/drawing/2014/main" id="{AB4240F5-AF30-8D41-9D14-72C82C50364B}"/>
              </a:ext>
            </a:extLst>
          </p:cNvPr>
          <p:cNvCxnSpPr>
            <a:cxnSpLocks/>
            <a:stCxn id="34" idx="3"/>
          </p:cNvCxnSpPr>
          <p:nvPr/>
        </p:nvCxnSpPr>
        <p:spPr>
          <a:xfrm flipV="1">
            <a:off x="2800427" y="1700808"/>
            <a:ext cx="2042420" cy="3024236"/>
          </a:xfrm>
          <a:prstGeom prst="bentConnector4">
            <a:avLst>
              <a:gd name="adj1" fmla="val 25612"/>
              <a:gd name="adj2" fmla="val 107559"/>
            </a:avLst>
          </a:prstGeom>
          <a:ln>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3" name="矩形 72">
            <a:extLst>
              <a:ext uri="{FF2B5EF4-FFF2-40B4-BE49-F238E27FC236}">
                <a16:creationId xmlns:a16="http://schemas.microsoft.com/office/drawing/2014/main" id="{095EEC57-B909-1D44-AA3B-5C1260D55221}"/>
              </a:ext>
            </a:extLst>
          </p:cNvPr>
          <p:cNvSpPr/>
          <p:nvPr/>
        </p:nvSpPr>
        <p:spPr>
          <a:xfrm>
            <a:off x="862690" y="5574735"/>
            <a:ext cx="1814817" cy="694866"/>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200">
                <a:solidFill>
                  <a:schemeClr val="tx1"/>
                </a:solidFill>
              </a:rPr>
              <a:t>return middle point of</a:t>
            </a:r>
          </a:p>
          <a:p>
            <a:pPr algn="ctr"/>
            <a:r>
              <a:rPr kumimoji="1" lang="en-US" altLang="zh-TW" sz="1200">
                <a:solidFill>
                  <a:schemeClr val="tx1"/>
                </a:solidFill>
              </a:rPr>
              <a:t>ankles</a:t>
            </a:r>
            <a:endParaRPr kumimoji="1" lang="zh-TW" altLang="en-US" sz="1200">
              <a:solidFill>
                <a:schemeClr val="tx1"/>
              </a:solidFill>
            </a:endParaRPr>
          </a:p>
        </p:txBody>
      </p:sp>
      <p:sp>
        <p:nvSpPr>
          <p:cNvPr id="102" name="矩形 101">
            <a:extLst>
              <a:ext uri="{FF2B5EF4-FFF2-40B4-BE49-F238E27FC236}">
                <a16:creationId xmlns:a16="http://schemas.microsoft.com/office/drawing/2014/main" id="{E46558D7-C426-574E-AF6D-B9897C83B8BC}"/>
              </a:ext>
            </a:extLst>
          </p:cNvPr>
          <p:cNvSpPr/>
          <p:nvPr/>
        </p:nvSpPr>
        <p:spPr>
          <a:xfrm>
            <a:off x="1767983" y="5154522"/>
            <a:ext cx="543739" cy="369332"/>
          </a:xfrm>
          <a:prstGeom prst="rect">
            <a:avLst/>
          </a:prstGeom>
        </p:spPr>
        <p:txBody>
          <a:bodyPr wrap="none">
            <a:spAutoFit/>
          </a:bodyPr>
          <a:lstStyle/>
          <a:p>
            <a:r>
              <a:rPr kumimoji="1" lang="en-US" altLang="zh-TW" dirty="0"/>
              <a:t>yes</a:t>
            </a:r>
            <a:endParaRPr lang="zh-TW" altLang="en-US" dirty="0"/>
          </a:p>
        </p:txBody>
      </p:sp>
      <p:sp>
        <p:nvSpPr>
          <p:cNvPr id="103" name="矩形 102">
            <a:extLst>
              <a:ext uri="{FF2B5EF4-FFF2-40B4-BE49-F238E27FC236}">
                <a16:creationId xmlns:a16="http://schemas.microsoft.com/office/drawing/2014/main" id="{3D390713-7F8F-6746-8BF9-662BED58CA37}"/>
              </a:ext>
            </a:extLst>
          </p:cNvPr>
          <p:cNvSpPr/>
          <p:nvPr/>
        </p:nvSpPr>
        <p:spPr>
          <a:xfrm>
            <a:off x="2701843" y="4343814"/>
            <a:ext cx="441146" cy="369332"/>
          </a:xfrm>
          <a:prstGeom prst="rect">
            <a:avLst/>
          </a:prstGeom>
        </p:spPr>
        <p:txBody>
          <a:bodyPr wrap="none">
            <a:spAutoFit/>
          </a:bodyPr>
          <a:lstStyle/>
          <a:p>
            <a:r>
              <a:rPr kumimoji="1" lang="en-US" altLang="zh-TW"/>
              <a:t>no</a:t>
            </a:r>
            <a:endParaRPr lang="zh-TW" altLang="en-US"/>
          </a:p>
        </p:txBody>
      </p:sp>
      <p:pic>
        <p:nvPicPr>
          <p:cNvPr id="104" name="圖片 103">
            <a:extLst>
              <a:ext uri="{FF2B5EF4-FFF2-40B4-BE49-F238E27FC236}">
                <a16:creationId xmlns:a16="http://schemas.microsoft.com/office/drawing/2014/main" id="{2FFF6B3C-BA0B-2243-B9CC-024BF4D755D6}"/>
              </a:ext>
            </a:extLst>
          </p:cNvPr>
          <p:cNvPicPr>
            <a:picLocks noChangeAspect="1"/>
          </p:cNvPicPr>
          <p:nvPr/>
        </p:nvPicPr>
        <p:blipFill>
          <a:blip r:embed="rId3"/>
          <a:stretch>
            <a:fillRect/>
          </a:stretch>
        </p:blipFill>
        <p:spPr>
          <a:xfrm>
            <a:off x="12357718" y="1140346"/>
            <a:ext cx="8585200" cy="4457700"/>
          </a:xfrm>
          <a:prstGeom prst="rect">
            <a:avLst/>
          </a:prstGeom>
        </p:spPr>
      </p:pic>
      <p:pic>
        <p:nvPicPr>
          <p:cNvPr id="6" name="圖片 5">
            <a:extLst>
              <a:ext uri="{FF2B5EF4-FFF2-40B4-BE49-F238E27FC236}">
                <a16:creationId xmlns:a16="http://schemas.microsoft.com/office/drawing/2014/main" id="{90ABEB6F-C84F-4075-9420-571ECA9A6303}"/>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9326514" y="847761"/>
            <a:ext cx="1857855" cy="4615357"/>
          </a:xfrm>
          <a:prstGeom prst="rect">
            <a:avLst/>
          </a:prstGeom>
        </p:spPr>
      </p:pic>
      <p:cxnSp>
        <p:nvCxnSpPr>
          <p:cNvPr id="8" name="直線單箭頭接點 7">
            <a:extLst>
              <a:ext uri="{FF2B5EF4-FFF2-40B4-BE49-F238E27FC236}">
                <a16:creationId xmlns:a16="http://schemas.microsoft.com/office/drawing/2014/main" id="{052711E7-D1C6-4D3B-8987-9F0B7F44A778}"/>
              </a:ext>
            </a:extLst>
          </p:cNvPr>
          <p:cNvCxnSpPr>
            <a:cxnSpLocks/>
          </p:cNvCxnSpPr>
          <p:nvPr/>
        </p:nvCxnSpPr>
        <p:spPr>
          <a:xfrm flipV="1">
            <a:off x="2495600" y="5077680"/>
            <a:ext cx="6726919" cy="941721"/>
          </a:xfrm>
          <a:prstGeom prst="straightConnector1">
            <a:avLst/>
          </a:prstGeom>
          <a:ln w="190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4" name="橢圓 13">
            <a:extLst>
              <a:ext uri="{FF2B5EF4-FFF2-40B4-BE49-F238E27FC236}">
                <a16:creationId xmlns:a16="http://schemas.microsoft.com/office/drawing/2014/main" id="{DE8DD7D9-BF53-4F72-B11A-63BC79F74AA1}"/>
              </a:ext>
            </a:extLst>
          </p:cNvPr>
          <p:cNvSpPr/>
          <p:nvPr/>
        </p:nvSpPr>
        <p:spPr>
          <a:xfrm>
            <a:off x="9538321" y="4622510"/>
            <a:ext cx="951950" cy="59001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2" name="矩形 41">
            <a:extLst>
              <a:ext uri="{FF2B5EF4-FFF2-40B4-BE49-F238E27FC236}">
                <a16:creationId xmlns:a16="http://schemas.microsoft.com/office/drawing/2014/main" id="{EE2FC6A6-785C-3B45-A94A-84B08254E6F6}"/>
              </a:ext>
            </a:extLst>
          </p:cNvPr>
          <p:cNvSpPr/>
          <p:nvPr/>
        </p:nvSpPr>
        <p:spPr>
          <a:xfrm>
            <a:off x="6577198" y="1830145"/>
            <a:ext cx="1814817" cy="694866"/>
          </a:xfrm>
          <a:prstGeom prst="rect">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200">
                <a:solidFill>
                  <a:schemeClr val="bg2"/>
                </a:solidFill>
              </a:rPr>
              <a:t>return middle point of</a:t>
            </a:r>
          </a:p>
          <a:p>
            <a:pPr algn="ctr"/>
            <a:r>
              <a:rPr kumimoji="1" lang="en-US" altLang="zh-TW" sz="1200">
                <a:solidFill>
                  <a:schemeClr val="bg2"/>
                </a:solidFill>
              </a:rPr>
              <a:t>knees</a:t>
            </a:r>
            <a:endParaRPr kumimoji="1" lang="zh-TW" altLang="en-US" sz="1200">
              <a:solidFill>
                <a:schemeClr val="bg2"/>
              </a:solidFill>
            </a:endParaRPr>
          </a:p>
        </p:txBody>
      </p:sp>
      <p:sp>
        <p:nvSpPr>
          <p:cNvPr id="43" name="決策 42">
            <a:extLst>
              <a:ext uri="{FF2B5EF4-FFF2-40B4-BE49-F238E27FC236}">
                <a16:creationId xmlns:a16="http://schemas.microsoft.com/office/drawing/2014/main" id="{A3CD8282-A442-944B-9A1E-B2826C78093E}"/>
              </a:ext>
            </a:extLst>
          </p:cNvPr>
          <p:cNvSpPr/>
          <p:nvPr/>
        </p:nvSpPr>
        <p:spPr>
          <a:xfrm>
            <a:off x="3846634" y="1700808"/>
            <a:ext cx="1992426" cy="1008312"/>
          </a:xfrm>
          <a:prstGeom prst="flowChartDecision">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200">
                <a:solidFill>
                  <a:schemeClr val="bg2"/>
                </a:solidFill>
              </a:rPr>
              <a:t>Find knees? </a:t>
            </a:r>
            <a:endParaRPr kumimoji="1" lang="zh-TW" altLang="en-US" sz="1200">
              <a:solidFill>
                <a:schemeClr val="bg2"/>
              </a:solidFill>
            </a:endParaRPr>
          </a:p>
        </p:txBody>
      </p:sp>
      <p:cxnSp>
        <p:nvCxnSpPr>
          <p:cNvPr id="44" name="直線箭頭接點 43">
            <a:extLst>
              <a:ext uri="{FF2B5EF4-FFF2-40B4-BE49-F238E27FC236}">
                <a16:creationId xmlns:a16="http://schemas.microsoft.com/office/drawing/2014/main" id="{D09989BE-39A0-4C49-8E70-B8B211D09A1D}"/>
              </a:ext>
            </a:extLst>
          </p:cNvPr>
          <p:cNvCxnSpPr>
            <a:cxnSpLocks/>
          </p:cNvCxnSpPr>
          <p:nvPr/>
        </p:nvCxnSpPr>
        <p:spPr>
          <a:xfrm>
            <a:off x="4842847" y="2709120"/>
            <a:ext cx="0" cy="353457"/>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5" name="矩形 44">
            <a:extLst>
              <a:ext uri="{FF2B5EF4-FFF2-40B4-BE49-F238E27FC236}">
                <a16:creationId xmlns:a16="http://schemas.microsoft.com/office/drawing/2014/main" id="{22F2A5D4-9628-0C43-9816-FCD1D31B245C}"/>
              </a:ext>
            </a:extLst>
          </p:cNvPr>
          <p:cNvSpPr/>
          <p:nvPr/>
        </p:nvSpPr>
        <p:spPr>
          <a:xfrm>
            <a:off x="4854680" y="2645190"/>
            <a:ext cx="441146" cy="369332"/>
          </a:xfrm>
          <a:prstGeom prst="rect">
            <a:avLst/>
          </a:prstGeom>
          <a:ln>
            <a:noFill/>
          </a:ln>
        </p:spPr>
        <p:txBody>
          <a:bodyPr wrap="none">
            <a:spAutoFit/>
          </a:bodyPr>
          <a:lstStyle/>
          <a:p>
            <a:r>
              <a:rPr kumimoji="1" lang="en-US" altLang="zh-TW">
                <a:solidFill>
                  <a:schemeClr val="bg2"/>
                </a:solidFill>
              </a:rPr>
              <a:t>no</a:t>
            </a:r>
            <a:endParaRPr lang="zh-TW" altLang="en-US">
              <a:solidFill>
                <a:schemeClr val="bg2"/>
              </a:solidFill>
            </a:endParaRPr>
          </a:p>
        </p:txBody>
      </p:sp>
      <p:cxnSp>
        <p:nvCxnSpPr>
          <p:cNvPr id="46" name="直線箭頭接點 45">
            <a:extLst>
              <a:ext uri="{FF2B5EF4-FFF2-40B4-BE49-F238E27FC236}">
                <a16:creationId xmlns:a16="http://schemas.microsoft.com/office/drawing/2014/main" id="{B159FDC5-F7B8-B144-8B25-175C9F2CB66B}"/>
              </a:ext>
            </a:extLst>
          </p:cNvPr>
          <p:cNvCxnSpPr>
            <a:cxnSpLocks/>
            <a:stCxn id="43" idx="3"/>
            <a:endCxn id="42" idx="1"/>
          </p:cNvCxnSpPr>
          <p:nvPr/>
        </p:nvCxnSpPr>
        <p:spPr>
          <a:xfrm flipV="1">
            <a:off x="5839060" y="2177578"/>
            <a:ext cx="738138" cy="27386"/>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7" name="決策 46">
            <a:extLst>
              <a:ext uri="{FF2B5EF4-FFF2-40B4-BE49-F238E27FC236}">
                <a16:creationId xmlns:a16="http://schemas.microsoft.com/office/drawing/2014/main" id="{6584C5C2-BE77-1A43-8F03-744A46F9D6A7}"/>
              </a:ext>
            </a:extLst>
          </p:cNvPr>
          <p:cNvSpPr/>
          <p:nvPr/>
        </p:nvSpPr>
        <p:spPr>
          <a:xfrm>
            <a:off x="3854064" y="3062577"/>
            <a:ext cx="1992426" cy="1008312"/>
          </a:xfrm>
          <a:prstGeom prst="flowChartDecision">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200">
                <a:solidFill>
                  <a:schemeClr val="bg2"/>
                </a:solidFill>
              </a:rPr>
              <a:t>Find bows? </a:t>
            </a:r>
            <a:endParaRPr kumimoji="1" lang="zh-TW" altLang="en-US" sz="1200">
              <a:solidFill>
                <a:schemeClr val="bg2"/>
              </a:solidFill>
            </a:endParaRPr>
          </a:p>
        </p:txBody>
      </p:sp>
      <p:sp>
        <p:nvSpPr>
          <p:cNvPr id="48" name="決策 47">
            <a:extLst>
              <a:ext uri="{FF2B5EF4-FFF2-40B4-BE49-F238E27FC236}">
                <a16:creationId xmlns:a16="http://schemas.microsoft.com/office/drawing/2014/main" id="{E6BD3291-044E-A64C-9E1A-0979704B9728}"/>
              </a:ext>
            </a:extLst>
          </p:cNvPr>
          <p:cNvSpPr/>
          <p:nvPr/>
        </p:nvSpPr>
        <p:spPr>
          <a:xfrm>
            <a:off x="3846634" y="4424346"/>
            <a:ext cx="1992426" cy="1008312"/>
          </a:xfrm>
          <a:prstGeom prst="flowChartDecision">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200">
                <a:solidFill>
                  <a:schemeClr val="bg2"/>
                </a:solidFill>
              </a:rPr>
              <a:t>Find neck? </a:t>
            </a:r>
            <a:endParaRPr kumimoji="1" lang="zh-TW" altLang="en-US" sz="1200">
              <a:solidFill>
                <a:schemeClr val="bg2"/>
              </a:solidFill>
            </a:endParaRPr>
          </a:p>
        </p:txBody>
      </p:sp>
      <p:sp>
        <p:nvSpPr>
          <p:cNvPr id="49" name="矩形 48">
            <a:extLst>
              <a:ext uri="{FF2B5EF4-FFF2-40B4-BE49-F238E27FC236}">
                <a16:creationId xmlns:a16="http://schemas.microsoft.com/office/drawing/2014/main" id="{8076A9AA-290E-D04B-8E8A-FE4CB09886CA}"/>
              </a:ext>
            </a:extLst>
          </p:cNvPr>
          <p:cNvSpPr/>
          <p:nvPr/>
        </p:nvSpPr>
        <p:spPr>
          <a:xfrm>
            <a:off x="5008981" y="4079296"/>
            <a:ext cx="441146" cy="369332"/>
          </a:xfrm>
          <a:prstGeom prst="rect">
            <a:avLst/>
          </a:prstGeom>
          <a:ln>
            <a:noFill/>
          </a:ln>
        </p:spPr>
        <p:txBody>
          <a:bodyPr wrap="none">
            <a:spAutoFit/>
          </a:bodyPr>
          <a:lstStyle/>
          <a:p>
            <a:r>
              <a:rPr kumimoji="1" lang="en-US" altLang="zh-TW">
                <a:solidFill>
                  <a:schemeClr val="bg2"/>
                </a:solidFill>
              </a:rPr>
              <a:t>no</a:t>
            </a:r>
            <a:endParaRPr lang="zh-TW" altLang="en-US">
              <a:solidFill>
                <a:schemeClr val="bg2"/>
              </a:solidFill>
            </a:endParaRPr>
          </a:p>
        </p:txBody>
      </p:sp>
      <p:cxnSp>
        <p:nvCxnSpPr>
          <p:cNvPr id="50" name="直線箭頭接點 49">
            <a:extLst>
              <a:ext uri="{FF2B5EF4-FFF2-40B4-BE49-F238E27FC236}">
                <a16:creationId xmlns:a16="http://schemas.microsoft.com/office/drawing/2014/main" id="{2C9BA016-FBC1-C048-A026-D07898C2C125}"/>
              </a:ext>
            </a:extLst>
          </p:cNvPr>
          <p:cNvCxnSpPr>
            <a:cxnSpLocks/>
          </p:cNvCxnSpPr>
          <p:nvPr/>
        </p:nvCxnSpPr>
        <p:spPr>
          <a:xfrm>
            <a:off x="4842847" y="4062482"/>
            <a:ext cx="0" cy="353457"/>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1" name="矩形 50">
            <a:extLst>
              <a:ext uri="{FF2B5EF4-FFF2-40B4-BE49-F238E27FC236}">
                <a16:creationId xmlns:a16="http://schemas.microsoft.com/office/drawing/2014/main" id="{34C001B6-8A83-134B-B793-03798CED4819}"/>
              </a:ext>
            </a:extLst>
          </p:cNvPr>
          <p:cNvSpPr/>
          <p:nvPr/>
        </p:nvSpPr>
        <p:spPr>
          <a:xfrm>
            <a:off x="6577197" y="3214658"/>
            <a:ext cx="1814817" cy="694866"/>
          </a:xfrm>
          <a:prstGeom prst="rect">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200">
                <a:solidFill>
                  <a:schemeClr val="bg2"/>
                </a:solidFill>
              </a:rPr>
              <a:t>return middle point of</a:t>
            </a:r>
          </a:p>
          <a:p>
            <a:pPr algn="ctr"/>
            <a:r>
              <a:rPr kumimoji="1" lang="en-US" altLang="zh-TW" sz="1200">
                <a:solidFill>
                  <a:schemeClr val="bg2"/>
                </a:solidFill>
              </a:rPr>
              <a:t>bows</a:t>
            </a:r>
            <a:endParaRPr kumimoji="1" lang="zh-TW" altLang="en-US" sz="1200">
              <a:solidFill>
                <a:schemeClr val="bg2"/>
              </a:solidFill>
            </a:endParaRPr>
          </a:p>
        </p:txBody>
      </p:sp>
      <p:cxnSp>
        <p:nvCxnSpPr>
          <p:cNvPr id="52" name="直線箭頭接點 51">
            <a:extLst>
              <a:ext uri="{FF2B5EF4-FFF2-40B4-BE49-F238E27FC236}">
                <a16:creationId xmlns:a16="http://schemas.microsoft.com/office/drawing/2014/main" id="{64354D7B-73BC-DF49-9AFF-062190BA5233}"/>
              </a:ext>
            </a:extLst>
          </p:cNvPr>
          <p:cNvCxnSpPr>
            <a:cxnSpLocks/>
            <a:stCxn id="47" idx="3"/>
            <a:endCxn id="51" idx="1"/>
          </p:cNvCxnSpPr>
          <p:nvPr/>
        </p:nvCxnSpPr>
        <p:spPr>
          <a:xfrm flipV="1">
            <a:off x="5846490" y="3562091"/>
            <a:ext cx="730707" cy="4642"/>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3" name="矩形 52">
            <a:extLst>
              <a:ext uri="{FF2B5EF4-FFF2-40B4-BE49-F238E27FC236}">
                <a16:creationId xmlns:a16="http://schemas.microsoft.com/office/drawing/2014/main" id="{5C848323-56E5-024E-8A32-D2E8E477EB81}"/>
              </a:ext>
            </a:extLst>
          </p:cNvPr>
          <p:cNvSpPr/>
          <p:nvPr/>
        </p:nvSpPr>
        <p:spPr>
          <a:xfrm>
            <a:off x="6577197" y="4564505"/>
            <a:ext cx="1814817" cy="694866"/>
          </a:xfrm>
          <a:prstGeom prst="rect">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200">
                <a:solidFill>
                  <a:schemeClr val="bg2"/>
                </a:solidFill>
              </a:rPr>
              <a:t>return neck</a:t>
            </a:r>
            <a:endParaRPr kumimoji="1" lang="zh-TW" altLang="en-US" sz="1200">
              <a:solidFill>
                <a:schemeClr val="bg2"/>
              </a:solidFill>
            </a:endParaRPr>
          </a:p>
        </p:txBody>
      </p:sp>
      <p:cxnSp>
        <p:nvCxnSpPr>
          <p:cNvPr id="54" name="直線箭頭接點 53">
            <a:extLst>
              <a:ext uri="{FF2B5EF4-FFF2-40B4-BE49-F238E27FC236}">
                <a16:creationId xmlns:a16="http://schemas.microsoft.com/office/drawing/2014/main" id="{CF574F5C-7F88-A846-979C-C3D095CBEFC9}"/>
              </a:ext>
            </a:extLst>
          </p:cNvPr>
          <p:cNvCxnSpPr>
            <a:cxnSpLocks/>
            <a:stCxn id="48" idx="2"/>
          </p:cNvCxnSpPr>
          <p:nvPr/>
        </p:nvCxnSpPr>
        <p:spPr>
          <a:xfrm>
            <a:off x="4842847" y="5432658"/>
            <a:ext cx="0" cy="300598"/>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5" name="矩形 54">
            <a:extLst>
              <a:ext uri="{FF2B5EF4-FFF2-40B4-BE49-F238E27FC236}">
                <a16:creationId xmlns:a16="http://schemas.microsoft.com/office/drawing/2014/main" id="{5DE7FD68-A077-8B4F-AF69-370130A08C57}"/>
              </a:ext>
            </a:extLst>
          </p:cNvPr>
          <p:cNvSpPr/>
          <p:nvPr/>
        </p:nvSpPr>
        <p:spPr>
          <a:xfrm>
            <a:off x="3942868" y="5745404"/>
            <a:ext cx="1814817" cy="694866"/>
          </a:xfrm>
          <a:prstGeom prst="rect">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200">
                <a:solidFill>
                  <a:schemeClr val="bg2"/>
                </a:solidFill>
              </a:rPr>
              <a:t>Human Not Found</a:t>
            </a:r>
            <a:endParaRPr kumimoji="1" lang="zh-TW" altLang="en-US" sz="1200">
              <a:solidFill>
                <a:schemeClr val="bg2"/>
              </a:solidFill>
            </a:endParaRPr>
          </a:p>
        </p:txBody>
      </p:sp>
      <p:cxnSp>
        <p:nvCxnSpPr>
          <p:cNvPr id="57" name="直線箭頭接點 56">
            <a:extLst>
              <a:ext uri="{FF2B5EF4-FFF2-40B4-BE49-F238E27FC236}">
                <a16:creationId xmlns:a16="http://schemas.microsoft.com/office/drawing/2014/main" id="{505554D3-6A9B-224B-952B-60032C8D232F}"/>
              </a:ext>
            </a:extLst>
          </p:cNvPr>
          <p:cNvCxnSpPr>
            <a:cxnSpLocks/>
          </p:cNvCxnSpPr>
          <p:nvPr/>
        </p:nvCxnSpPr>
        <p:spPr>
          <a:xfrm flipV="1">
            <a:off x="5839057" y="4919218"/>
            <a:ext cx="730707" cy="4642"/>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9" name="矩形 58">
            <a:extLst>
              <a:ext uri="{FF2B5EF4-FFF2-40B4-BE49-F238E27FC236}">
                <a16:creationId xmlns:a16="http://schemas.microsoft.com/office/drawing/2014/main" id="{F1EFE261-146B-9A4E-BEFB-A21DFC2F9507}"/>
              </a:ext>
            </a:extLst>
          </p:cNvPr>
          <p:cNvSpPr/>
          <p:nvPr/>
        </p:nvSpPr>
        <p:spPr>
          <a:xfrm>
            <a:off x="5722003" y="1747249"/>
            <a:ext cx="543739" cy="369332"/>
          </a:xfrm>
          <a:prstGeom prst="rect">
            <a:avLst/>
          </a:prstGeom>
          <a:ln>
            <a:noFill/>
          </a:ln>
        </p:spPr>
        <p:txBody>
          <a:bodyPr wrap="none">
            <a:spAutoFit/>
          </a:bodyPr>
          <a:lstStyle/>
          <a:p>
            <a:r>
              <a:rPr kumimoji="1" lang="en-US" altLang="zh-TW">
                <a:solidFill>
                  <a:schemeClr val="bg2"/>
                </a:solidFill>
              </a:rPr>
              <a:t>yes</a:t>
            </a:r>
            <a:endParaRPr lang="zh-TW" altLang="en-US">
              <a:solidFill>
                <a:schemeClr val="bg2"/>
              </a:solidFill>
            </a:endParaRPr>
          </a:p>
        </p:txBody>
      </p:sp>
      <p:sp>
        <p:nvSpPr>
          <p:cNvPr id="60" name="矩形 59">
            <a:extLst>
              <a:ext uri="{FF2B5EF4-FFF2-40B4-BE49-F238E27FC236}">
                <a16:creationId xmlns:a16="http://schemas.microsoft.com/office/drawing/2014/main" id="{ED06BBD5-774D-FC4F-84CC-9B31CDA53891}"/>
              </a:ext>
            </a:extLst>
          </p:cNvPr>
          <p:cNvSpPr/>
          <p:nvPr/>
        </p:nvSpPr>
        <p:spPr>
          <a:xfrm>
            <a:off x="5740511" y="3129989"/>
            <a:ext cx="543739" cy="369332"/>
          </a:xfrm>
          <a:prstGeom prst="rect">
            <a:avLst/>
          </a:prstGeom>
          <a:ln>
            <a:noFill/>
          </a:ln>
        </p:spPr>
        <p:txBody>
          <a:bodyPr wrap="none">
            <a:spAutoFit/>
          </a:bodyPr>
          <a:lstStyle/>
          <a:p>
            <a:r>
              <a:rPr kumimoji="1" lang="en-US" altLang="zh-TW">
                <a:solidFill>
                  <a:schemeClr val="bg2"/>
                </a:solidFill>
              </a:rPr>
              <a:t>yes</a:t>
            </a:r>
            <a:endParaRPr lang="zh-TW" altLang="en-US">
              <a:solidFill>
                <a:schemeClr val="bg2"/>
              </a:solidFill>
            </a:endParaRPr>
          </a:p>
        </p:txBody>
      </p:sp>
      <p:sp>
        <p:nvSpPr>
          <p:cNvPr id="61" name="矩形 60">
            <a:extLst>
              <a:ext uri="{FF2B5EF4-FFF2-40B4-BE49-F238E27FC236}">
                <a16:creationId xmlns:a16="http://schemas.microsoft.com/office/drawing/2014/main" id="{93E2A250-8FFD-AA40-9C9E-7C2435949620}"/>
              </a:ext>
            </a:extLst>
          </p:cNvPr>
          <p:cNvSpPr/>
          <p:nvPr/>
        </p:nvSpPr>
        <p:spPr>
          <a:xfrm>
            <a:off x="5785891" y="4536401"/>
            <a:ext cx="543739" cy="369332"/>
          </a:xfrm>
          <a:prstGeom prst="rect">
            <a:avLst/>
          </a:prstGeom>
          <a:ln>
            <a:noFill/>
          </a:ln>
        </p:spPr>
        <p:txBody>
          <a:bodyPr wrap="none">
            <a:spAutoFit/>
          </a:bodyPr>
          <a:lstStyle/>
          <a:p>
            <a:r>
              <a:rPr kumimoji="1" lang="en-US" altLang="zh-TW">
                <a:solidFill>
                  <a:schemeClr val="bg2"/>
                </a:solidFill>
              </a:rPr>
              <a:t>yes</a:t>
            </a:r>
            <a:endParaRPr lang="zh-TW" altLang="en-US">
              <a:solidFill>
                <a:schemeClr val="bg2"/>
              </a:solidFill>
            </a:endParaRPr>
          </a:p>
        </p:txBody>
      </p:sp>
      <p:sp>
        <p:nvSpPr>
          <p:cNvPr id="62" name="矩形 61">
            <a:extLst>
              <a:ext uri="{FF2B5EF4-FFF2-40B4-BE49-F238E27FC236}">
                <a16:creationId xmlns:a16="http://schemas.microsoft.com/office/drawing/2014/main" id="{BEAEA0BA-03FA-4A4A-8DCD-58684B83FF1C}"/>
              </a:ext>
            </a:extLst>
          </p:cNvPr>
          <p:cNvSpPr/>
          <p:nvPr/>
        </p:nvSpPr>
        <p:spPr>
          <a:xfrm>
            <a:off x="4899808" y="5363924"/>
            <a:ext cx="441146" cy="369332"/>
          </a:xfrm>
          <a:prstGeom prst="rect">
            <a:avLst/>
          </a:prstGeom>
          <a:ln>
            <a:noFill/>
          </a:ln>
        </p:spPr>
        <p:txBody>
          <a:bodyPr wrap="none">
            <a:spAutoFit/>
          </a:bodyPr>
          <a:lstStyle/>
          <a:p>
            <a:r>
              <a:rPr kumimoji="1" lang="en-US" altLang="zh-TW">
                <a:solidFill>
                  <a:schemeClr val="bg2"/>
                </a:solidFill>
              </a:rPr>
              <a:t>no</a:t>
            </a:r>
            <a:endParaRPr lang="zh-TW" altLang="en-US">
              <a:solidFill>
                <a:schemeClr val="bg2"/>
              </a:solidFill>
            </a:endParaRPr>
          </a:p>
        </p:txBody>
      </p:sp>
    </p:spTree>
    <p:extLst>
      <p:ext uri="{BB962C8B-B14F-4D97-AF65-F5344CB8AC3E}">
        <p14:creationId xmlns:p14="http://schemas.microsoft.com/office/powerpoint/2010/main" val="22120468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圖片 6">
            <a:extLst>
              <a:ext uri="{FF2B5EF4-FFF2-40B4-BE49-F238E27FC236}">
                <a16:creationId xmlns:a16="http://schemas.microsoft.com/office/drawing/2014/main" id="{E8B60CEC-FE8F-4E3D-872A-19764C5B7731}"/>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9408709" y="1297193"/>
            <a:ext cx="1840651" cy="4226661"/>
          </a:xfrm>
          <a:prstGeom prst="rect">
            <a:avLst/>
          </a:prstGeom>
        </p:spPr>
      </p:pic>
      <p:sp>
        <p:nvSpPr>
          <p:cNvPr id="5" name="標題 4"/>
          <p:cNvSpPr>
            <a:spLocks noGrp="1"/>
          </p:cNvSpPr>
          <p:nvPr>
            <p:ph type="title"/>
          </p:nvPr>
        </p:nvSpPr>
        <p:spPr>
          <a:xfrm>
            <a:off x="609600" y="533400"/>
            <a:ext cx="10972800" cy="990600"/>
          </a:xfrm>
        </p:spPr>
        <p:txBody>
          <a:bodyPr/>
          <a:lstStyle/>
          <a:p>
            <a:r>
              <a:rPr lang="en-US" altLang="zh-TW" dirty="0"/>
              <a:t>Feet Position Estimation</a:t>
            </a:r>
            <a:r>
              <a:rPr lang="zh-TW" altLang="en-US" dirty="0"/>
              <a:t> </a:t>
            </a:r>
            <a:r>
              <a:rPr lang="en-US" altLang="zh-TW" dirty="0"/>
              <a:t>Algorithm</a:t>
            </a:r>
            <a:endParaRPr lang="zh-TW" altLang="en-US" dirty="0"/>
          </a:p>
        </p:txBody>
      </p:sp>
      <p:sp>
        <p:nvSpPr>
          <p:cNvPr id="4" name="投影片編號版面配置區 3"/>
          <p:cNvSpPr>
            <a:spLocks noGrp="1"/>
          </p:cNvSpPr>
          <p:nvPr>
            <p:ph type="sldNum" sz="quarter" idx="12"/>
          </p:nvPr>
        </p:nvSpPr>
        <p:spPr/>
        <p:txBody>
          <a:bodyPr/>
          <a:lstStyle/>
          <a:p>
            <a:fld id="{73DA0BB7-265A-403C-9275-D587AB510EDC}" type="slidenum">
              <a:rPr lang="zh-TW" altLang="en-US" smtClean="0"/>
              <a:pPr/>
              <a:t>24</a:t>
            </a:fld>
            <a:endParaRPr lang="zh-TW" altLang="en-US" dirty="0"/>
          </a:p>
        </p:txBody>
      </p:sp>
      <p:sp>
        <p:nvSpPr>
          <p:cNvPr id="3" name="圓角矩形 2">
            <a:extLst>
              <a:ext uri="{FF2B5EF4-FFF2-40B4-BE49-F238E27FC236}">
                <a16:creationId xmlns:a16="http://schemas.microsoft.com/office/drawing/2014/main" id="{8128323F-A15F-E54A-8ADC-F847CC8641E5}"/>
              </a:ext>
            </a:extLst>
          </p:cNvPr>
          <p:cNvSpPr/>
          <p:nvPr/>
        </p:nvSpPr>
        <p:spPr>
          <a:xfrm>
            <a:off x="896806" y="1557373"/>
            <a:ext cx="1814817" cy="439429"/>
          </a:xfrm>
          <a:prstGeom prst="roundRect">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200">
                <a:solidFill>
                  <a:schemeClr val="bg2"/>
                </a:solidFill>
              </a:rPr>
              <a:t>Image Capture</a:t>
            </a:r>
            <a:endParaRPr kumimoji="1" lang="zh-TW" altLang="en-US" sz="1200">
              <a:solidFill>
                <a:schemeClr val="bg2"/>
              </a:solidFill>
            </a:endParaRPr>
          </a:p>
        </p:txBody>
      </p:sp>
      <p:cxnSp>
        <p:nvCxnSpPr>
          <p:cNvPr id="9" name="直線箭頭接點 8">
            <a:extLst>
              <a:ext uri="{FF2B5EF4-FFF2-40B4-BE49-F238E27FC236}">
                <a16:creationId xmlns:a16="http://schemas.microsoft.com/office/drawing/2014/main" id="{5132AF68-538B-5547-9843-BB22A67D5DBC}"/>
              </a:ext>
            </a:extLst>
          </p:cNvPr>
          <p:cNvCxnSpPr>
            <a:cxnSpLocks/>
            <a:stCxn id="3" idx="2"/>
            <a:endCxn id="30" idx="0"/>
          </p:cNvCxnSpPr>
          <p:nvPr/>
        </p:nvCxnSpPr>
        <p:spPr>
          <a:xfrm>
            <a:off x="1804215" y="1996802"/>
            <a:ext cx="7429" cy="383071"/>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箭頭接點 12">
            <a:extLst>
              <a:ext uri="{FF2B5EF4-FFF2-40B4-BE49-F238E27FC236}">
                <a16:creationId xmlns:a16="http://schemas.microsoft.com/office/drawing/2014/main" id="{4D0D0CB3-EB87-064D-A25B-9F247781EDC2}"/>
              </a:ext>
            </a:extLst>
          </p:cNvPr>
          <p:cNvCxnSpPr>
            <a:cxnSpLocks/>
            <a:stCxn id="30" idx="2"/>
            <a:endCxn id="33" idx="0"/>
          </p:cNvCxnSpPr>
          <p:nvPr/>
        </p:nvCxnSpPr>
        <p:spPr>
          <a:xfrm flipH="1">
            <a:off x="1804215" y="2819108"/>
            <a:ext cx="7429" cy="353457"/>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0" name="矩形 29">
            <a:extLst>
              <a:ext uri="{FF2B5EF4-FFF2-40B4-BE49-F238E27FC236}">
                <a16:creationId xmlns:a16="http://schemas.microsoft.com/office/drawing/2014/main" id="{030F43F2-DA5D-EE48-974B-CFD9E8537B29}"/>
              </a:ext>
            </a:extLst>
          </p:cNvPr>
          <p:cNvSpPr/>
          <p:nvPr/>
        </p:nvSpPr>
        <p:spPr>
          <a:xfrm>
            <a:off x="911665" y="2379873"/>
            <a:ext cx="1799958" cy="439235"/>
          </a:xfrm>
          <a:prstGeom prst="rect">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200">
                <a:solidFill>
                  <a:schemeClr val="bg2"/>
                </a:solidFill>
              </a:rPr>
              <a:t>OpenPose</a:t>
            </a:r>
          </a:p>
          <a:p>
            <a:pPr algn="ctr"/>
            <a:r>
              <a:rPr kumimoji="1" lang="en-US" altLang="zh-TW" sz="1200">
                <a:solidFill>
                  <a:schemeClr val="bg2"/>
                </a:solidFill>
              </a:rPr>
              <a:t>Estimation</a:t>
            </a:r>
          </a:p>
        </p:txBody>
      </p:sp>
      <p:sp>
        <p:nvSpPr>
          <p:cNvPr id="33" name="矩形 32">
            <a:extLst>
              <a:ext uri="{FF2B5EF4-FFF2-40B4-BE49-F238E27FC236}">
                <a16:creationId xmlns:a16="http://schemas.microsoft.com/office/drawing/2014/main" id="{B40A3052-4003-0547-A850-A8CE157B1DD0}"/>
              </a:ext>
            </a:extLst>
          </p:cNvPr>
          <p:cNvSpPr/>
          <p:nvPr/>
        </p:nvSpPr>
        <p:spPr>
          <a:xfrm>
            <a:off x="896806" y="3172565"/>
            <a:ext cx="1814817" cy="694866"/>
          </a:xfrm>
          <a:prstGeom prst="rect">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200">
                <a:solidFill>
                  <a:schemeClr val="bg2"/>
                </a:solidFill>
              </a:rPr>
              <a:t>Extract</a:t>
            </a:r>
            <a:r>
              <a:rPr kumimoji="1" lang="zh-TW" altLang="en-US" sz="1200">
                <a:solidFill>
                  <a:schemeClr val="bg2"/>
                </a:solidFill>
              </a:rPr>
              <a:t> </a:t>
            </a:r>
            <a:r>
              <a:rPr kumimoji="1" lang="en-US" altLang="zh-TW" sz="1200">
                <a:solidFill>
                  <a:schemeClr val="bg2"/>
                </a:solidFill>
              </a:rPr>
              <a:t>Several</a:t>
            </a:r>
          </a:p>
          <a:p>
            <a:pPr algn="ctr"/>
            <a:r>
              <a:rPr kumimoji="1" lang="en-US" altLang="zh-TW" sz="1200">
                <a:solidFill>
                  <a:schemeClr val="bg2"/>
                </a:solidFill>
              </a:rPr>
              <a:t>Body Points</a:t>
            </a:r>
            <a:endParaRPr kumimoji="1" lang="zh-TW" altLang="en-US" sz="1200">
              <a:solidFill>
                <a:schemeClr val="bg2"/>
              </a:solidFill>
            </a:endParaRPr>
          </a:p>
        </p:txBody>
      </p:sp>
      <p:sp>
        <p:nvSpPr>
          <p:cNvPr id="34" name="決策 33">
            <a:extLst>
              <a:ext uri="{FF2B5EF4-FFF2-40B4-BE49-F238E27FC236}">
                <a16:creationId xmlns:a16="http://schemas.microsoft.com/office/drawing/2014/main" id="{36A89826-BEFF-8F44-A5E1-7A31BBF86C4F}"/>
              </a:ext>
            </a:extLst>
          </p:cNvPr>
          <p:cNvSpPr/>
          <p:nvPr/>
        </p:nvSpPr>
        <p:spPr>
          <a:xfrm>
            <a:off x="808001" y="4220888"/>
            <a:ext cx="1992426" cy="1008312"/>
          </a:xfrm>
          <a:prstGeom prst="flowChartDecision">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200">
                <a:solidFill>
                  <a:schemeClr val="bg2"/>
                </a:solidFill>
              </a:rPr>
              <a:t>Find ankles? </a:t>
            </a:r>
            <a:endParaRPr kumimoji="1" lang="zh-TW" altLang="en-US" sz="1200">
              <a:solidFill>
                <a:schemeClr val="bg2"/>
              </a:solidFill>
            </a:endParaRPr>
          </a:p>
        </p:txBody>
      </p:sp>
      <p:sp>
        <p:nvSpPr>
          <p:cNvPr id="35" name="文字方塊 34">
            <a:extLst>
              <a:ext uri="{FF2B5EF4-FFF2-40B4-BE49-F238E27FC236}">
                <a16:creationId xmlns:a16="http://schemas.microsoft.com/office/drawing/2014/main" id="{8BCB9E67-BA2E-DC4A-B8F0-B05FA17A95E5}"/>
              </a:ext>
            </a:extLst>
          </p:cNvPr>
          <p:cNvSpPr txBox="1"/>
          <p:nvPr/>
        </p:nvSpPr>
        <p:spPr>
          <a:xfrm>
            <a:off x="9130154" y="3182445"/>
            <a:ext cx="184731" cy="369332"/>
          </a:xfrm>
          <a:prstGeom prst="rect">
            <a:avLst/>
          </a:prstGeom>
          <a:noFill/>
        </p:spPr>
        <p:txBody>
          <a:bodyPr wrap="none" rtlCol="0">
            <a:spAutoFit/>
          </a:bodyPr>
          <a:lstStyle/>
          <a:p>
            <a:endParaRPr kumimoji="1" lang="zh-TW" altLang="en-US"/>
          </a:p>
        </p:txBody>
      </p:sp>
      <p:cxnSp>
        <p:nvCxnSpPr>
          <p:cNvPr id="36" name="直線箭頭接點 35">
            <a:extLst>
              <a:ext uri="{FF2B5EF4-FFF2-40B4-BE49-F238E27FC236}">
                <a16:creationId xmlns:a16="http://schemas.microsoft.com/office/drawing/2014/main" id="{B0AE1C50-BA64-7344-B513-8A924426143C}"/>
              </a:ext>
            </a:extLst>
          </p:cNvPr>
          <p:cNvCxnSpPr>
            <a:cxnSpLocks/>
            <a:stCxn id="33" idx="2"/>
            <a:endCxn id="34" idx="0"/>
          </p:cNvCxnSpPr>
          <p:nvPr/>
        </p:nvCxnSpPr>
        <p:spPr>
          <a:xfrm flipH="1">
            <a:off x="1804214" y="3867431"/>
            <a:ext cx="1" cy="353457"/>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6" name="直線箭頭接點 55">
            <a:extLst>
              <a:ext uri="{FF2B5EF4-FFF2-40B4-BE49-F238E27FC236}">
                <a16:creationId xmlns:a16="http://schemas.microsoft.com/office/drawing/2014/main" id="{DD166B64-AAFE-D649-A611-7FFD610A5A1A}"/>
              </a:ext>
            </a:extLst>
          </p:cNvPr>
          <p:cNvCxnSpPr>
            <a:cxnSpLocks/>
          </p:cNvCxnSpPr>
          <p:nvPr/>
        </p:nvCxnSpPr>
        <p:spPr>
          <a:xfrm>
            <a:off x="1770099" y="5229200"/>
            <a:ext cx="0" cy="353457"/>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8" name="矩形 57">
            <a:extLst>
              <a:ext uri="{FF2B5EF4-FFF2-40B4-BE49-F238E27FC236}">
                <a16:creationId xmlns:a16="http://schemas.microsoft.com/office/drawing/2014/main" id="{1664A617-43B4-FA46-B436-E4B81F3F80A1}"/>
              </a:ext>
            </a:extLst>
          </p:cNvPr>
          <p:cNvSpPr/>
          <p:nvPr/>
        </p:nvSpPr>
        <p:spPr>
          <a:xfrm>
            <a:off x="6577198" y="1830145"/>
            <a:ext cx="1814817" cy="694866"/>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200">
                <a:solidFill>
                  <a:schemeClr val="tx1"/>
                </a:solidFill>
              </a:rPr>
              <a:t>return middle</a:t>
            </a:r>
            <a:r>
              <a:rPr kumimoji="1" lang="en-US" altLang="zh-TW" sz="1200" dirty="0">
                <a:solidFill>
                  <a:schemeClr val="tx1"/>
                </a:solidFill>
              </a:rPr>
              <a:t> point of</a:t>
            </a:r>
          </a:p>
          <a:p>
            <a:pPr algn="ctr"/>
            <a:r>
              <a:rPr kumimoji="1" lang="en-US" altLang="zh-TW" sz="1200" dirty="0">
                <a:solidFill>
                  <a:schemeClr val="tx1"/>
                </a:solidFill>
              </a:rPr>
              <a:t>knees</a:t>
            </a:r>
            <a:endParaRPr kumimoji="1" lang="zh-TW" altLang="en-US" sz="1200" dirty="0">
              <a:solidFill>
                <a:schemeClr val="tx1"/>
              </a:solidFill>
            </a:endParaRPr>
          </a:p>
        </p:txBody>
      </p:sp>
      <p:sp>
        <p:nvSpPr>
          <p:cNvPr id="64" name="決策 63">
            <a:extLst>
              <a:ext uri="{FF2B5EF4-FFF2-40B4-BE49-F238E27FC236}">
                <a16:creationId xmlns:a16="http://schemas.microsoft.com/office/drawing/2014/main" id="{15DE1EF5-7C4E-1B4E-B263-AB91EBF7DA91}"/>
              </a:ext>
            </a:extLst>
          </p:cNvPr>
          <p:cNvSpPr/>
          <p:nvPr/>
        </p:nvSpPr>
        <p:spPr>
          <a:xfrm>
            <a:off x="3846634" y="1700808"/>
            <a:ext cx="1992426" cy="1008312"/>
          </a:xfrm>
          <a:prstGeom prst="flowChartDecision">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200">
                <a:solidFill>
                  <a:schemeClr val="tx1"/>
                </a:solidFill>
              </a:rPr>
              <a:t>Find knees? </a:t>
            </a:r>
            <a:endParaRPr kumimoji="1" lang="zh-TW" altLang="en-US" sz="1200">
              <a:solidFill>
                <a:schemeClr val="tx1"/>
              </a:solidFill>
            </a:endParaRPr>
          </a:p>
        </p:txBody>
      </p:sp>
      <p:cxnSp>
        <p:nvCxnSpPr>
          <p:cNvPr id="68" name="肘形接點 67">
            <a:extLst>
              <a:ext uri="{FF2B5EF4-FFF2-40B4-BE49-F238E27FC236}">
                <a16:creationId xmlns:a16="http://schemas.microsoft.com/office/drawing/2014/main" id="{AB4240F5-AF30-8D41-9D14-72C82C50364B}"/>
              </a:ext>
            </a:extLst>
          </p:cNvPr>
          <p:cNvCxnSpPr>
            <a:cxnSpLocks/>
            <a:stCxn id="34" idx="3"/>
            <a:endCxn id="64" idx="0"/>
          </p:cNvCxnSpPr>
          <p:nvPr/>
        </p:nvCxnSpPr>
        <p:spPr>
          <a:xfrm flipV="1">
            <a:off x="2800427" y="1700808"/>
            <a:ext cx="2042420" cy="3024236"/>
          </a:xfrm>
          <a:prstGeom prst="bentConnector4">
            <a:avLst>
              <a:gd name="adj1" fmla="val 25612"/>
              <a:gd name="adj2" fmla="val 107559"/>
            </a:avLst>
          </a:prstGeom>
          <a:ln>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0" name="直線箭頭接點 69">
            <a:extLst>
              <a:ext uri="{FF2B5EF4-FFF2-40B4-BE49-F238E27FC236}">
                <a16:creationId xmlns:a16="http://schemas.microsoft.com/office/drawing/2014/main" id="{2A7127A7-F341-2E4A-A1C4-3354943C0A19}"/>
              </a:ext>
            </a:extLst>
          </p:cNvPr>
          <p:cNvCxnSpPr>
            <a:cxnSpLocks/>
          </p:cNvCxnSpPr>
          <p:nvPr/>
        </p:nvCxnSpPr>
        <p:spPr>
          <a:xfrm>
            <a:off x="4842847" y="2709120"/>
            <a:ext cx="0" cy="353457"/>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1" name="矩形 70">
            <a:extLst>
              <a:ext uri="{FF2B5EF4-FFF2-40B4-BE49-F238E27FC236}">
                <a16:creationId xmlns:a16="http://schemas.microsoft.com/office/drawing/2014/main" id="{F5BE4353-6C4D-D54F-A4C7-DE166AB60C5D}"/>
              </a:ext>
            </a:extLst>
          </p:cNvPr>
          <p:cNvSpPr/>
          <p:nvPr/>
        </p:nvSpPr>
        <p:spPr>
          <a:xfrm>
            <a:off x="4854680" y="2645190"/>
            <a:ext cx="441146" cy="369332"/>
          </a:xfrm>
          <a:prstGeom prst="rect">
            <a:avLst/>
          </a:prstGeom>
          <a:ln>
            <a:noFill/>
          </a:ln>
        </p:spPr>
        <p:txBody>
          <a:bodyPr wrap="none">
            <a:spAutoFit/>
          </a:bodyPr>
          <a:lstStyle/>
          <a:p>
            <a:r>
              <a:rPr kumimoji="1" lang="en-US" altLang="zh-TW">
                <a:solidFill>
                  <a:schemeClr val="bg2"/>
                </a:solidFill>
              </a:rPr>
              <a:t>no</a:t>
            </a:r>
            <a:endParaRPr lang="zh-TW" altLang="en-US">
              <a:solidFill>
                <a:schemeClr val="bg2"/>
              </a:solidFill>
            </a:endParaRPr>
          </a:p>
        </p:txBody>
      </p:sp>
      <p:sp>
        <p:nvSpPr>
          <p:cNvPr id="73" name="矩形 72">
            <a:extLst>
              <a:ext uri="{FF2B5EF4-FFF2-40B4-BE49-F238E27FC236}">
                <a16:creationId xmlns:a16="http://schemas.microsoft.com/office/drawing/2014/main" id="{095EEC57-B909-1D44-AA3B-5C1260D55221}"/>
              </a:ext>
            </a:extLst>
          </p:cNvPr>
          <p:cNvSpPr/>
          <p:nvPr/>
        </p:nvSpPr>
        <p:spPr>
          <a:xfrm>
            <a:off x="862690" y="5574735"/>
            <a:ext cx="1814817" cy="694866"/>
          </a:xfrm>
          <a:prstGeom prst="rect">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200">
                <a:solidFill>
                  <a:schemeClr val="bg2"/>
                </a:solidFill>
              </a:rPr>
              <a:t>return middle point of</a:t>
            </a:r>
          </a:p>
          <a:p>
            <a:pPr algn="ctr"/>
            <a:r>
              <a:rPr kumimoji="1" lang="en-US" altLang="zh-TW" sz="1200">
                <a:solidFill>
                  <a:schemeClr val="bg2"/>
                </a:solidFill>
              </a:rPr>
              <a:t>ankles</a:t>
            </a:r>
            <a:endParaRPr kumimoji="1" lang="zh-TW" altLang="en-US" sz="1200">
              <a:solidFill>
                <a:schemeClr val="bg2"/>
              </a:solidFill>
            </a:endParaRPr>
          </a:p>
        </p:txBody>
      </p:sp>
      <p:cxnSp>
        <p:nvCxnSpPr>
          <p:cNvPr id="74" name="直線箭頭接點 73">
            <a:extLst>
              <a:ext uri="{FF2B5EF4-FFF2-40B4-BE49-F238E27FC236}">
                <a16:creationId xmlns:a16="http://schemas.microsoft.com/office/drawing/2014/main" id="{63091BA0-AF9B-D24E-8231-E64DC6A15D63}"/>
              </a:ext>
            </a:extLst>
          </p:cNvPr>
          <p:cNvCxnSpPr>
            <a:cxnSpLocks/>
            <a:stCxn id="64" idx="3"/>
            <a:endCxn id="58" idx="1"/>
          </p:cNvCxnSpPr>
          <p:nvPr/>
        </p:nvCxnSpPr>
        <p:spPr>
          <a:xfrm flipV="1">
            <a:off x="5839060" y="2177578"/>
            <a:ext cx="738138" cy="27386"/>
          </a:xfrm>
          <a:prstGeom prst="straightConnector1">
            <a:avLst/>
          </a:prstGeom>
          <a:ln>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8" name="決策 77">
            <a:extLst>
              <a:ext uri="{FF2B5EF4-FFF2-40B4-BE49-F238E27FC236}">
                <a16:creationId xmlns:a16="http://schemas.microsoft.com/office/drawing/2014/main" id="{1222C92D-2600-5746-A946-A1D39EF59D45}"/>
              </a:ext>
            </a:extLst>
          </p:cNvPr>
          <p:cNvSpPr/>
          <p:nvPr/>
        </p:nvSpPr>
        <p:spPr>
          <a:xfrm>
            <a:off x="3854064" y="3062577"/>
            <a:ext cx="1992426" cy="1008312"/>
          </a:xfrm>
          <a:prstGeom prst="flowChartDecision">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200">
                <a:solidFill>
                  <a:schemeClr val="bg2"/>
                </a:solidFill>
              </a:rPr>
              <a:t>Find bows? </a:t>
            </a:r>
            <a:endParaRPr kumimoji="1" lang="zh-TW" altLang="en-US" sz="1200">
              <a:solidFill>
                <a:schemeClr val="bg2"/>
              </a:solidFill>
            </a:endParaRPr>
          </a:p>
        </p:txBody>
      </p:sp>
      <p:sp>
        <p:nvSpPr>
          <p:cNvPr id="79" name="決策 78">
            <a:extLst>
              <a:ext uri="{FF2B5EF4-FFF2-40B4-BE49-F238E27FC236}">
                <a16:creationId xmlns:a16="http://schemas.microsoft.com/office/drawing/2014/main" id="{D7F6E4AF-2453-4A4F-B4DF-8AC081067A17}"/>
              </a:ext>
            </a:extLst>
          </p:cNvPr>
          <p:cNvSpPr/>
          <p:nvPr/>
        </p:nvSpPr>
        <p:spPr>
          <a:xfrm>
            <a:off x="3846634" y="4424346"/>
            <a:ext cx="1992426" cy="1008312"/>
          </a:xfrm>
          <a:prstGeom prst="flowChartDecision">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200">
                <a:solidFill>
                  <a:schemeClr val="bg2"/>
                </a:solidFill>
              </a:rPr>
              <a:t>Find neck? </a:t>
            </a:r>
            <a:endParaRPr kumimoji="1" lang="zh-TW" altLang="en-US" sz="1200">
              <a:solidFill>
                <a:schemeClr val="bg2"/>
              </a:solidFill>
            </a:endParaRPr>
          </a:p>
        </p:txBody>
      </p:sp>
      <p:sp>
        <p:nvSpPr>
          <p:cNvPr id="80" name="矩形 79">
            <a:extLst>
              <a:ext uri="{FF2B5EF4-FFF2-40B4-BE49-F238E27FC236}">
                <a16:creationId xmlns:a16="http://schemas.microsoft.com/office/drawing/2014/main" id="{87690CE4-AEA5-BB41-9C2F-39AAF8F59AC0}"/>
              </a:ext>
            </a:extLst>
          </p:cNvPr>
          <p:cNvSpPr/>
          <p:nvPr/>
        </p:nvSpPr>
        <p:spPr>
          <a:xfrm>
            <a:off x="5008981" y="4079296"/>
            <a:ext cx="441146" cy="369332"/>
          </a:xfrm>
          <a:prstGeom prst="rect">
            <a:avLst/>
          </a:prstGeom>
          <a:ln>
            <a:noFill/>
          </a:ln>
        </p:spPr>
        <p:txBody>
          <a:bodyPr wrap="none">
            <a:spAutoFit/>
          </a:bodyPr>
          <a:lstStyle/>
          <a:p>
            <a:r>
              <a:rPr kumimoji="1" lang="en-US" altLang="zh-TW">
                <a:solidFill>
                  <a:schemeClr val="bg2"/>
                </a:solidFill>
              </a:rPr>
              <a:t>no</a:t>
            </a:r>
            <a:endParaRPr lang="zh-TW" altLang="en-US">
              <a:solidFill>
                <a:schemeClr val="bg2"/>
              </a:solidFill>
            </a:endParaRPr>
          </a:p>
        </p:txBody>
      </p:sp>
      <p:cxnSp>
        <p:nvCxnSpPr>
          <p:cNvPr id="81" name="直線箭頭接點 80">
            <a:extLst>
              <a:ext uri="{FF2B5EF4-FFF2-40B4-BE49-F238E27FC236}">
                <a16:creationId xmlns:a16="http://schemas.microsoft.com/office/drawing/2014/main" id="{36327E24-1D36-D046-BFC4-6DB14281F1DF}"/>
              </a:ext>
            </a:extLst>
          </p:cNvPr>
          <p:cNvCxnSpPr>
            <a:cxnSpLocks/>
          </p:cNvCxnSpPr>
          <p:nvPr/>
        </p:nvCxnSpPr>
        <p:spPr>
          <a:xfrm>
            <a:off x="4842847" y="4062482"/>
            <a:ext cx="0" cy="353457"/>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2" name="矩形 81">
            <a:extLst>
              <a:ext uri="{FF2B5EF4-FFF2-40B4-BE49-F238E27FC236}">
                <a16:creationId xmlns:a16="http://schemas.microsoft.com/office/drawing/2014/main" id="{C86ECA0E-110B-4640-B9BC-2137BBDB1468}"/>
              </a:ext>
            </a:extLst>
          </p:cNvPr>
          <p:cNvSpPr/>
          <p:nvPr/>
        </p:nvSpPr>
        <p:spPr>
          <a:xfrm>
            <a:off x="6577197" y="3214658"/>
            <a:ext cx="1814817" cy="694866"/>
          </a:xfrm>
          <a:prstGeom prst="rect">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200">
                <a:solidFill>
                  <a:schemeClr val="bg2"/>
                </a:solidFill>
              </a:rPr>
              <a:t>return middle point of</a:t>
            </a:r>
          </a:p>
          <a:p>
            <a:pPr algn="ctr"/>
            <a:r>
              <a:rPr kumimoji="1" lang="en-US" altLang="zh-TW" sz="1200">
                <a:solidFill>
                  <a:schemeClr val="bg2"/>
                </a:solidFill>
              </a:rPr>
              <a:t>bows</a:t>
            </a:r>
            <a:endParaRPr kumimoji="1" lang="zh-TW" altLang="en-US" sz="1200">
              <a:solidFill>
                <a:schemeClr val="bg2"/>
              </a:solidFill>
            </a:endParaRPr>
          </a:p>
        </p:txBody>
      </p:sp>
      <p:cxnSp>
        <p:nvCxnSpPr>
          <p:cNvPr id="83" name="直線箭頭接點 82">
            <a:extLst>
              <a:ext uri="{FF2B5EF4-FFF2-40B4-BE49-F238E27FC236}">
                <a16:creationId xmlns:a16="http://schemas.microsoft.com/office/drawing/2014/main" id="{C9B1E6DC-43AB-4F4F-BFC6-953B8F3A1471}"/>
              </a:ext>
            </a:extLst>
          </p:cNvPr>
          <p:cNvCxnSpPr>
            <a:cxnSpLocks/>
            <a:stCxn id="78" idx="3"/>
            <a:endCxn id="82" idx="1"/>
          </p:cNvCxnSpPr>
          <p:nvPr/>
        </p:nvCxnSpPr>
        <p:spPr>
          <a:xfrm flipV="1">
            <a:off x="5846490" y="3562091"/>
            <a:ext cx="730707" cy="4642"/>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7" name="矩形 86">
            <a:extLst>
              <a:ext uri="{FF2B5EF4-FFF2-40B4-BE49-F238E27FC236}">
                <a16:creationId xmlns:a16="http://schemas.microsoft.com/office/drawing/2014/main" id="{B03C93C9-6432-6146-AE31-2423CCA0D5C9}"/>
              </a:ext>
            </a:extLst>
          </p:cNvPr>
          <p:cNvSpPr/>
          <p:nvPr/>
        </p:nvSpPr>
        <p:spPr>
          <a:xfrm>
            <a:off x="6577197" y="4564505"/>
            <a:ext cx="1814817" cy="694866"/>
          </a:xfrm>
          <a:prstGeom prst="rect">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200">
                <a:solidFill>
                  <a:schemeClr val="bg2"/>
                </a:solidFill>
              </a:rPr>
              <a:t>return neck</a:t>
            </a:r>
            <a:endParaRPr kumimoji="1" lang="zh-TW" altLang="en-US" sz="1200">
              <a:solidFill>
                <a:schemeClr val="bg2"/>
              </a:solidFill>
            </a:endParaRPr>
          </a:p>
        </p:txBody>
      </p:sp>
      <p:cxnSp>
        <p:nvCxnSpPr>
          <p:cNvPr id="89" name="直線箭頭接點 88">
            <a:extLst>
              <a:ext uri="{FF2B5EF4-FFF2-40B4-BE49-F238E27FC236}">
                <a16:creationId xmlns:a16="http://schemas.microsoft.com/office/drawing/2014/main" id="{49612AB8-2B69-5F4D-8747-2245D7E6D300}"/>
              </a:ext>
            </a:extLst>
          </p:cNvPr>
          <p:cNvCxnSpPr>
            <a:cxnSpLocks/>
            <a:stCxn id="79" idx="2"/>
          </p:cNvCxnSpPr>
          <p:nvPr/>
        </p:nvCxnSpPr>
        <p:spPr>
          <a:xfrm>
            <a:off x="4842847" y="5432658"/>
            <a:ext cx="0" cy="300598"/>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4" name="矩形 93">
            <a:extLst>
              <a:ext uri="{FF2B5EF4-FFF2-40B4-BE49-F238E27FC236}">
                <a16:creationId xmlns:a16="http://schemas.microsoft.com/office/drawing/2014/main" id="{486AAF1B-4869-3F48-8990-D4D4F6378B0D}"/>
              </a:ext>
            </a:extLst>
          </p:cNvPr>
          <p:cNvSpPr/>
          <p:nvPr/>
        </p:nvSpPr>
        <p:spPr>
          <a:xfrm>
            <a:off x="3942868" y="5745404"/>
            <a:ext cx="1814817" cy="694866"/>
          </a:xfrm>
          <a:prstGeom prst="rect">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200">
                <a:solidFill>
                  <a:schemeClr val="bg2"/>
                </a:solidFill>
              </a:rPr>
              <a:t>Human Not Found</a:t>
            </a:r>
            <a:endParaRPr kumimoji="1" lang="zh-TW" altLang="en-US" sz="1200">
              <a:solidFill>
                <a:schemeClr val="bg2"/>
              </a:solidFill>
            </a:endParaRPr>
          </a:p>
        </p:txBody>
      </p:sp>
      <p:cxnSp>
        <p:nvCxnSpPr>
          <p:cNvPr id="95" name="直線箭頭接點 94">
            <a:extLst>
              <a:ext uri="{FF2B5EF4-FFF2-40B4-BE49-F238E27FC236}">
                <a16:creationId xmlns:a16="http://schemas.microsoft.com/office/drawing/2014/main" id="{407B985C-BFA0-9B47-87EE-B6E654AC1F97}"/>
              </a:ext>
            </a:extLst>
          </p:cNvPr>
          <p:cNvCxnSpPr>
            <a:cxnSpLocks/>
          </p:cNvCxnSpPr>
          <p:nvPr/>
        </p:nvCxnSpPr>
        <p:spPr>
          <a:xfrm flipV="1">
            <a:off x="5839057" y="4919218"/>
            <a:ext cx="730707" cy="4642"/>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8" name="矩形 97">
            <a:extLst>
              <a:ext uri="{FF2B5EF4-FFF2-40B4-BE49-F238E27FC236}">
                <a16:creationId xmlns:a16="http://schemas.microsoft.com/office/drawing/2014/main" id="{1811D2D9-7C4D-F748-83DF-0D7702B6ECF4}"/>
              </a:ext>
            </a:extLst>
          </p:cNvPr>
          <p:cNvSpPr/>
          <p:nvPr/>
        </p:nvSpPr>
        <p:spPr>
          <a:xfrm>
            <a:off x="5722003" y="1747249"/>
            <a:ext cx="543739" cy="369332"/>
          </a:xfrm>
          <a:prstGeom prst="rect">
            <a:avLst/>
          </a:prstGeom>
          <a:ln>
            <a:solidFill>
              <a:schemeClr val="bg1"/>
            </a:solidFill>
          </a:ln>
        </p:spPr>
        <p:txBody>
          <a:bodyPr wrap="none">
            <a:spAutoFit/>
          </a:bodyPr>
          <a:lstStyle/>
          <a:p>
            <a:r>
              <a:rPr kumimoji="1" lang="en-US" altLang="zh-TW" dirty="0"/>
              <a:t>yes</a:t>
            </a:r>
            <a:endParaRPr kumimoji="1" lang="zh-TW" altLang="en-US" dirty="0"/>
          </a:p>
        </p:txBody>
      </p:sp>
      <p:sp>
        <p:nvSpPr>
          <p:cNvPr id="99" name="矩形 98">
            <a:extLst>
              <a:ext uri="{FF2B5EF4-FFF2-40B4-BE49-F238E27FC236}">
                <a16:creationId xmlns:a16="http://schemas.microsoft.com/office/drawing/2014/main" id="{540A3F2F-E76A-B445-917F-A477CE4771E7}"/>
              </a:ext>
            </a:extLst>
          </p:cNvPr>
          <p:cNvSpPr/>
          <p:nvPr/>
        </p:nvSpPr>
        <p:spPr>
          <a:xfrm>
            <a:off x="5740511" y="3129989"/>
            <a:ext cx="543739" cy="369332"/>
          </a:xfrm>
          <a:prstGeom prst="rect">
            <a:avLst/>
          </a:prstGeom>
          <a:ln>
            <a:noFill/>
          </a:ln>
        </p:spPr>
        <p:txBody>
          <a:bodyPr wrap="none">
            <a:spAutoFit/>
          </a:bodyPr>
          <a:lstStyle/>
          <a:p>
            <a:r>
              <a:rPr kumimoji="1" lang="en-US" altLang="zh-TW">
                <a:solidFill>
                  <a:schemeClr val="bg2"/>
                </a:solidFill>
              </a:rPr>
              <a:t>yes</a:t>
            </a:r>
            <a:endParaRPr lang="zh-TW" altLang="en-US">
              <a:solidFill>
                <a:schemeClr val="bg2"/>
              </a:solidFill>
            </a:endParaRPr>
          </a:p>
        </p:txBody>
      </p:sp>
      <p:sp>
        <p:nvSpPr>
          <p:cNvPr id="100" name="矩形 99">
            <a:extLst>
              <a:ext uri="{FF2B5EF4-FFF2-40B4-BE49-F238E27FC236}">
                <a16:creationId xmlns:a16="http://schemas.microsoft.com/office/drawing/2014/main" id="{41E3C26E-8938-AA4B-A934-D8E57BAF8DA5}"/>
              </a:ext>
            </a:extLst>
          </p:cNvPr>
          <p:cNvSpPr/>
          <p:nvPr/>
        </p:nvSpPr>
        <p:spPr>
          <a:xfrm>
            <a:off x="5785891" y="4536401"/>
            <a:ext cx="543739" cy="369332"/>
          </a:xfrm>
          <a:prstGeom prst="rect">
            <a:avLst/>
          </a:prstGeom>
          <a:ln>
            <a:noFill/>
          </a:ln>
        </p:spPr>
        <p:txBody>
          <a:bodyPr wrap="none">
            <a:spAutoFit/>
          </a:bodyPr>
          <a:lstStyle/>
          <a:p>
            <a:r>
              <a:rPr kumimoji="1" lang="en-US" altLang="zh-TW">
                <a:solidFill>
                  <a:schemeClr val="bg2"/>
                </a:solidFill>
              </a:rPr>
              <a:t>yes</a:t>
            </a:r>
            <a:endParaRPr lang="zh-TW" altLang="en-US">
              <a:solidFill>
                <a:schemeClr val="bg2"/>
              </a:solidFill>
            </a:endParaRPr>
          </a:p>
        </p:txBody>
      </p:sp>
      <p:sp>
        <p:nvSpPr>
          <p:cNvPr id="101" name="矩形 100">
            <a:extLst>
              <a:ext uri="{FF2B5EF4-FFF2-40B4-BE49-F238E27FC236}">
                <a16:creationId xmlns:a16="http://schemas.microsoft.com/office/drawing/2014/main" id="{82AA93CA-6A59-6B4D-8827-9202FAD43513}"/>
              </a:ext>
            </a:extLst>
          </p:cNvPr>
          <p:cNvSpPr/>
          <p:nvPr/>
        </p:nvSpPr>
        <p:spPr>
          <a:xfrm>
            <a:off x="4899808" y="5363924"/>
            <a:ext cx="441146" cy="369332"/>
          </a:xfrm>
          <a:prstGeom prst="rect">
            <a:avLst/>
          </a:prstGeom>
          <a:ln>
            <a:noFill/>
          </a:ln>
        </p:spPr>
        <p:txBody>
          <a:bodyPr wrap="none">
            <a:spAutoFit/>
          </a:bodyPr>
          <a:lstStyle/>
          <a:p>
            <a:r>
              <a:rPr kumimoji="1" lang="en-US" altLang="zh-TW">
                <a:solidFill>
                  <a:schemeClr val="bg2"/>
                </a:solidFill>
              </a:rPr>
              <a:t>no</a:t>
            </a:r>
            <a:endParaRPr lang="zh-TW" altLang="en-US">
              <a:solidFill>
                <a:schemeClr val="bg2"/>
              </a:solidFill>
            </a:endParaRPr>
          </a:p>
        </p:txBody>
      </p:sp>
      <p:sp>
        <p:nvSpPr>
          <p:cNvPr id="102" name="矩形 101">
            <a:extLst>
              <a:ext uri="{FF2B5EF4-FFF2-40B4-BE49-F238E27FC236}">
                <a16:creationId xmlns:a16="http://schemas.microsoft.com/office/drawing/2014/main" id="{E46558D7-C426-574E-AF6D-B9897C83B8BC}"/>
              </a:ext>
            </a:extLst>
          </p:cNvPr>
          <p:cNvSpPr/>
          <p:nvPr/>
        </p:nvSpPr>
        <p:spPr>
          <a:xfrm>
            <a:off x="1767983" y="5154522"/>
            <a:ext cx="543739" cy="369332"/>
          </a:xfrm>
          <a:prstGeom prst="rect">
            <a:avLst/>
          </a:prstGeom>
        </p:spPr>
        <p:txBody>
          <a:bodyPr wrap="none">
            <a:spAutoFit/>
          </a:bodyPr>
          <a:lstStyle/>
          <a:p>
            <a:r>
              <a:rPr kumimoji="1" lang="en-US" altLang="zh-TW" dirty="0">
                <a:solidFill>
                  <a:schemeClr val="bg2"/>
                </a:solidFill>
              </a:rPr>
              <a:t>yes</a:t>
            </a:r>
            <a:endParaRPr kumimoji="1" lang="zh-TW" altLang="en-US" dirty="0">
              <a:solidFill>
                <a:schemeClr val="bg2"/>
              </a:solidFill>
            </a:endParaRPr>
          </a:p>
        </p:txBody>
      </p:sp>
      <p:sp>
        <p:nvSpPr>
          <p:cNvPr id="103" name="矩形 102">
            <a:extLst>
              <a:ext uri="{FF2B5EF4-FFF2-40B4-BE49-F238E27FC236}">
                <a16:creationId xmlns:a16="http://schemas.microsoft.com/office/drawing/2014/main" id="{3D390713-7F8F-6746-8BF9-662BED58CA37}"/>
              </a:ext>
            </a:extLst>
          </p:cNvPr>
          <p:cNvSpPr/>
          <p:nvPr/>
        </p:nvSpPr>
        <p:spPr>
          <a:xfrm>
            <a:off x="2701843" y="4343814"/>
            <a:ext cx="441146" cy="369332"/>
          </a:xfrm>
          <a:prstGeom prst="rect">
            <a:avLst/>
          </a:prstGeom>
        </p:spPr>
        <p:txBody>
          <a:bodyPr wrap="none">
            <a:spAutoFit/>
          </a:bodyPr>
          <a:lstStyle/>
          <a:p>
            <a:r>
              <a:rPr kumimoji="1" lang="en-US" altLang="zh-TW" dirty="0">
                <a:solidFill>
                  <a:schemeClr val="bg2"/>
                </a:solidFill>
              </a:rPr>
              <a:t>no</a:t>
            </a:r>
            <a:endParaRPr kumimoji="1" lang="zh-TW" altLang="en-US" dirty="0">
              <a:solidFill>
                <a:schemeClr val="bg2"/>
              </a:solidFill>
            </a:endParaRPr>
          </a:p>
        </p:txBody>
      </p:sp>
      <p:pic>
        <p:nvPicPr>
          <p:cNvPr id="104" name="圖片 103">
            <a:extLst>
              <a:ext uri="{FF2B5EF4-FFF2-40B4-BE49-F238E27FC236}">
                <a16:creationId xmlns:a16="http://schemas.microsoft.com/office/drawing/2014/main" id="{2FFF6B3C-BA0B-2243-B9CC-024BF4D755D6}"/>
              </a:ext>
            </a:extLst>
          </p:cNvPr>
          <p:cNvPicPr>
            <a:picLocks noChangeAspect="1"/>
          </p:cNvPicPr>
          <p:nvPr/>
        </p:nvPicPr>
        <p:blipFill>
          <a:blip r:embed="rId4"/>
          <a:stretch>
            <a:fillRect/>
          </a:stretch>
        </p:blipFill>
        <p:spPr>
          <a:xfrm>
            <a:off x="12357718" y="1140346"/>
            <a:ext cx="8585200" cy="4457700"/>
          </a:xfrm>
          <a:prstGeom prst="rect">
            <a:avLst/>
          </a:prstGeom>
        </p:spPr>
      </p:pic>
      <p:cxnSp>
        <p:nvCxnSpPr>
          <p:cNvPr id="8" name="直線單箭頭接點 7">
            <a:extLst>
              <a:ext uri="{FF2B5EF4-FFF2-40B4-BE49-F238E27FC236}">
                <a16:creationId xmlns:a16="http://schemas.microsoft.com/office/drawing/2014/main" id="{052711E7-D1C6-4D3B-8987-9F0B7F44A778}"/>
              </a:ext>
            </a:extLst>
          </p:cNvPr>
          <p:cNvCxnSpPr>
            <a:cxnSpLocks/>
          </p:cNvCxnSpPr>
          <p:nvPr/>
        </p:nvCxnSpPr>
        <p:spPr>
          <a:xfrm>
            <a:off x="7968208" y="2461631"/>
            <a:ext cx="1688068" cy="2466871"/>
          </a:xfrm>
          <a:prstGeom prst="straightConnector1">
            <a:avLst/>
          </a:prstGeom>
          <a:ln w="190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4" name="橢圓 13">
            <a:extLst>
              <a:ext uri="{FF2B5EF4-FFF2-40B4-BE49-F238E27FC236}">
                <a16:creationId xmlns:a16="http://schemas.microsoft.com/office/drawing/2014/main" id="{DE8DD7D9-BF53-4F72-B11A-63BC79F74AA1}"/>
              </a:ext>
            </a:extLst>
          </p:cNvPr>
          <p:cNvSpPr/>
          <p:nvPr/>
        </p:nvSpPr>
        <p:spPr>
          <a:xfrm>
            <a:off x="9538321" y="4622510"/>
            <a:ext cx="951950" cy="59001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3315049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圖片 5">
            <a:extLst>
              <a:ext uri="{FF2B5EF4-FFF2-40B4-BE49-F238E27FC236}">
                <a16:creationId xmlns:a16="http://schemas.microsoft.com/office/drawing/2014/main" id="{3FBEEBF3-8CE9-4F48-B806-55BDF11640A5}"/>
              </a:ext>
            </a:extLst>
          </p:cNvPr>
          <p:cNvPicPr>
            <a:picLocks noChangeAspect="1"/>
          </p:cNvPicPr>
          <p:nvPr/>
        </p:nvPicPr>
        <p:blipFill>
          <a:blip r:embed="rId3"/>
          <a:stretch>
            <a:fillRect/>
          </a:stretch>
        </p:blipFill>
        <p:spPr>
          <a:xfrm>
            <a:off x="9212808" y="1645473"/>
            <a:ext cx="2165050" cy="4185763"/>
          </a:xfrm>
          <a:prstGeom prst="rect">
            <a:avLst/>
          </a:prstGeom>
        </p:spPr>
      </p:pic>
      <p:sp>
        <p:nvSpPr>
          <p:cNvPr id="5" name="標題 4"/>
          <p:cNvSpPr>
            <a:spLocks noGrp="1"/>
          </p:cNvSpPr>
          <p:nvPr>
            <p:ph type="title"/>
          </p:nvPr>
        </p:nvSpPr>
        <p:spPr>
          <a:xfrm>
            <a:off x="609600" y="533400"/>
            <a:ext cx="10972800" cy="990600"/>
          </a:xfrm>
        </p:spPr>
        <p:txBody>
          <a:bodyPr/>
          <a:lstStyle/>
          <a:p>
            <a:r>
              <a:rPr lang="en-US" altLang="zh-TW" dirty="0"/>
              <a:t>Feet Position Estimation</a:t>
            </a:r>
            <a:r>
              <a:rPr lang="zh-TW" altLang="en-US" dirty="0"/>
              <a:t> </a:t>
            </a:r>
            <a:r>
              <a:rPr lang="en-US" altLang="zh-TW" dirty="0"/>
              <a:t>Algorithm</a:t>
            </a:r>
            <a:endParaRPr lang="zh-TW" altLang="en-US" dirty="0"/>
          </a:p>
        </p:txBody>
      </p:sp>
      <p:sp>
        <p:nvSpPr>
          <p:cNvPr id="4" name="投影片編號版面配置區 3"/>
          <p:cNvSpPr>
            <a:spLocks noGrp="1"/>
          </p:cNvSpPr>
          <p:nvPr>
            <p:ph type="sldNum" sz="quarter" idx="12"/>
          </p:nvPr>
        </p:nvSpPr>
        <p:spPr/>
        <p:txBody>
          <a:bodyPr/>
          <a:lstStyle/>
          <a:p>
            <a:fld id="{73DA0BB7-265A-403C-9275-D587AB510EDC}" type="slidenum">
              <a:rPr lang="zh-TW" altLang="en-US" smtClean="0"/>
              <a:pPr/>
              <a:t>25</a:t>
            </a:fld>
            <a:endParaRPr lang="zh-TW" altLang="en-US" dirty="0"/>
          </a:p>
        </p:txBody>
      </p:sp>
      <p:sp>
        <p:nvSpPr>
          <p:cNvPr id="3" name="圓角矩形 2">
            <a:extLst>
              <a:ext uri="{FF2B5EF4-FFF2-40B4-BE49-F238E27FC236}">
                <a16:creationId xmlns:a16="http://schemas.microsoft.com/office/drawing/2014/main" id="{8128323F-A15F-E54A-8ADC-F847CC8641E5}"/>
              </a:ext>
            </a:extLst>
          </p:cNvPr>
          <p:cNvSpPr/>
          <p:nvPr/>
        </p:nvSpPr>
        <p:spPr>
          <a:xfrm>
            <a:off x="896806" y="1557373"/>
            <a:ext cx="1814817" cy="439429"/>
          </a:xfrm>
          <a:prstGeom prst="roundRect">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200">
                <a:solidFill>
                  <a:schemeClr val="bg2"/>
                </a:solidFill>
              </a:rPr>
              <a:t>Image Capture</a:t>
            </a:r>
            <a:endParaRPr kumimoji="1" lang="zh-TW" altLang="en-US" sz="1200">
              <a:solidFill>
                <a:schemeClr val="bg2"/>
              </a:solidFill>
            </a:endParaRPr>
          </a:p>
        </p:txBody>
      </p:sp>
      <p:cxnSp>
        <p:nvCxnSpPr>
          <p:cNvPr id="9" name="直線箭頭接點 8">
            <a:extLst>
              <a:ext uri="{FF2B5EF4-FFF2-40B4-BE49-F238E27FC236}">
                <a16:creationId xmlns:a16="http://schemas.microsoft.com/office/drawing/2014/main" id="{5132AF68-538B-5547-9843-BB22A67D5DBC}"/>
              </a:ext>
            </a:extLst>
          </p:cNvPr>
          <p:cNvCxnSpPr>
            <a:cxnSpLocks/>
            <a:stCxn id="3" idx="2"/>
            <a:endCxn id="30" idx="0"/>
          </p:cNvCxnSpPr>
          <p:nvPr/>
        </p:nvCxnSpPr>
        <p:spPr>
          <a:xfrm>
            <a:off x="1804215" y="1996802"/>
            <a:ext cx="7429" cy="383071"/>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箭頭接點 12">
            <a:extLst>
              <a:ext uri="{FF2B5EF4-FFF2-40B4-BE49-F238E27FC236}">
                <a16:creationId xmlns:a16="http://schemas.microsoft.com/office/drawing/2014/main" id="{4D0D0CB3-EB87-064D-A25B-9F247781EDC2}"/>
              </a:ext>
            </a:extLst>
          </p:cNvPr>
          <p:cNvCxnSpPr>
            <a:cxnSpLocks/>
            <a:stCxn id="30" idx="2"/>
            <a:endCxn id="33" idx="0"/>
          </p:cNvCxnSpPr>
          <p:nvPr/>
        </p:nvCxnSpPr>
        <p:spPr>
          <a:xfrm flipH="1">
            <a:off x="1804215" y="2819108"/>
            <a:ext cx="7429" cy="353457"/>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0" name="矩形 29">
            <a:extLst>
              <a:ext uri="{FF2B5EF4-FFF2-40B4-BE49-F238E27FC236}">
                <a16:creationId xmlns:a16="http://schemas.microsoft.com/office/drawing/2014/main" id="{030F43F2-DA5D-EE48-974B-CFD9E8537B29}"/>
              </a:ext>
            </a:extLst>
          </p:cNvPr>
          <p:cNvSpPr/>
          <p:nvPr/>
        </p:nvSpPr>
        <p:spPr>
          <a:xfrm>
            <a:off x="911665" y="2379873"/>
            <a:ext cx="1799958" cy="439235"/>
          </a:xfrm>
          <a:prstGeom prst="rect">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200">
                <a:solidFill>
                  <a:schemeClr val="bg2"/>
                </a:solidFill>
              </a:rPr>
              <a:t>OpenPose</a:t>
            </a:r>
          </a:p>
          <a:p>
            <a:pPr algn="ctr"/>
            <a:r>
              <a:rPr kumimoji="1" lang="en-US" altLang="zh-TW" sz="1200">
                <a:solidFill>
                  <a:schemeClr val="bg2"/>
                </a:solidFill>
              </a:rPr>
              <a:t>Estimation</a:t>
            </a:r>
          </a:p>
        </p:txBody>
      </p:sp>
      <p:sp>
        <p:nvSpPr>
          <p:cNvPr id="33" name="矩形 32">
            <a:extLst>
              <a:ext uri="{FF2B5EF4-FFF2-40B4-BE49-F238E27FC236}">
                <a16:creationId xmlns:a16="http://schemas.microsoft.com/office/drawing/2014/main" id="{B40A3052-4003-0547-A850-A8CE157B1DD0}"/>
              </a:ext>
            </a:extLst>
          </p:cNvPr>
          <p:cNvSpPr/>
          <p:nvPr/>
        </p:nvSpPr>
        <p:spPr>
          <a:xfrm>
            <a:off x="896806" y="3172565"/>
            <a:ext cx="1814817" cy="694866"/>
          </a:xfrm>
          <a:prstGeom prst="rect">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200">
                <a:solidFill>
                  <a:schemeClr val="bg2"/>
                </a:solidFill>
              </a:rPr>
              <a:t>Extract</a:t>
            </a:r>
            <a:r>
              <a:rPr kumimoji="1" lang="zh-TW" altLang="en-US" sz="1200">
                <a:solidFill>
                  <a:schemeClr val="bg2"/>
                </a:solidFill>
              </a:rPr>
              <a:t> </a:t>
            </a:r>
            <a:r>
              <a:rPr kumimoji="1" lang="en-US" altLang="zh-TW" sz="1200">
                <a:solidFill>
                  <a:schemeClr val="bg2"/>
                </a:solidFill>
              </a:rPr>
              <a:t>Several</a:t>
            </a:r>
          </a:p>
          <a:p>
            <a:pPr algn="ctr"/>
            <a:r>
              <a:rPr kumimoji="1" lang="en-US" altLang="zh-TW" sz="1200">
                <a:solidFill>
                  <a:schemeClr val="bg2"/>
                </a:solidFill>
              </a:rPr>
              <a:t>Body Points</a:t>
            </a:r>
            <a:endParaRPr kumimoji="1" lang="zh-TW" altLang="en-US" sz="1200">
              <a:solidFill>
                <a:schemeClr val="bg2"/>
              </a:solidFill>
            </a:endParaRPr>
          </a:p>
        </p:txBody>
      </p:sp>
      <p:sp>
        <p:nvSpPr>
          <p:cNvPr id="34" name="決策 33">
            <a:extLst>
              <a:ext uri="{FF2B5EF4-FFF2-40B4-BE49-F238E27FC236}">
                <a16:creationId xmlns:a16="http://schemas.microsoft.com/office/drawing/2014/main" id="{36A89826-BEFF-8F44-A5E1-7A31BBF86C4F}"/>
              </a:ext>
            </a:extLst>
          </p:cNvPr>
          <p:cNvSpPr/>
          <p:nvPr/>
        </p:nvSpPr>
        <p:spPr>
          <a:xfrm>
            <a:off x="808001" y="4220888"/>
            <a:ext cx="1992426" cy="1008312"/>
          </a:xfrm>
          <a:prstGeom prst="flowChartDecision">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200">
                <a:solidFill>
                  <a:schemeClr val="bg2"/>
                </a:solidFill>
              </a:rPr>
              <a:t>Find ankles? </a:t>
            </a:r>
            <a:endParaRPr kumimoji="1" lang="zh-TW" altLang="en-US" sz="1200">
              <a:solidFill>
                <a:schemeClr val="bg2"/>
              </a:solidFill>
            </a:endParaRPr>
          </a:p>
        </p:txBody>
      </p:sp>
      <p:sp>
        <p:nvSpPr>
          <p:cNvPr id="35" name="文字方塊 34">
            <a:extLst>
              <a:ext uri="{FF2B5EF4-FFF2-40B4-BE49-F238E27FC236}">
                <a16:creationId xmlns:a16="http://schemas.microsoft.com/office/drawing/2014/main" id="{8BCB9E67-BA2E-DC4A-B8F0-B05FA17A95E5}"/>
              </a:ext>
            </a:extLst>
          </p:cNvPr>
          <p:cNvSpPr txBox="1"/>
          <p:nvPr/>
        </p:nvSpPr>
        <p:spPr>
          <a:xfrm>
            <a:off x="9130154" y="3182445"/>
            <a:ext cx="184731" cy="369332"/>
          </a:xfrm>
          <a:prstGeom prst="rect">
            <a:avLst/>
          </a:prstGeom>
          <a:noFill/>
        </p:spPr>
        <p:txBody>
          <a:bodyPr wrap="none" rtlCol="0">
            <a:spAutoFit/>
          </a:bodyPr>
          <a:lstStyle/>
          <a:p>
            <a:endParaRPr kumimoji="1" lang="zh-TW" altLang="en-US"/>
          </a:p>
        </p:txBody>
      </p:sp>
      <p:cxnSp>
        <p:nvCxnSpPr>
          <p:cNvPr id="36" name="直線箭頭接點 35">
            <a:extLst>
              <a:ext uri="{FF2B5EF4-FFF2-40B4-BE49-F238E27FC236}">
                <a16:creationId xmlns:a16="http://schemas.microsoft.com/office/drawing/2014/main" id="{B0AE1C50-BA64-7344-B513-8A924426143C}"/>
              </a:ext>
            </a:extLst>
          </p:cNvPr>
          <p:cNvCxnSpPr>
            <a:cxnSpLocks/>
            <a:stCxn id="33" idx="2"/>
            <a:endCxn id="34" idx="0"/>
          </p:cNvCxnSpPr>
          <p:nvPr/>
        </p:nvCxnSpPr>
        <p:spPr>
          <a:xfrm flipH="1">
            <a:off x="1804214" y="3867431"/>
            <a:ext cx="1" cy="353457"/>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6" name="直線箭頭接點 55">
            <a:extLst>
              <a:ext uri="{FF2B5EF4-FFF2-40B4-BE49-F238E27FC236}">
                <a16:creationId xmlns:a16="http://schemas.microsoft.com/office/drawing/2014/main" id="{DD166B64-AAFE-D649-A611-7FFD610A5A1A}"/>
              </a:ext>
            </a:extLst>
          </p:cNvPr>
          <p:cNvCxnSpPr>
            <a:cxnSpLocks/>
          </p:cNvCxnSpPr>
          <p:nvPr/>
        </p:nvCxnSpPr>
        <p:spPr>
          <a:xfrm>
            <a:off x="1770099" y="5229200"/>
            <a:ext cx="0" cy="353457"/>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8" name="矩形 57">
            <a:extLst>
              <a:ext uri="{FF2B5EF4-FFF2-40B4-BE49-F238E27FC236}">
                <a16:creationId xmlns:a16="http://schemas.microsoft.com/office/drawing/2014/main" id="{1664A617-43B4-FA46-B436-E4B81F3F80A1}"/>
              </a:ext>
            </a:extLst>
          </p:cNvPr>
          <p:cNvSpPr/>
          <p:nvPr/>
        </p:nvSpPr>
        <p:spPr>
          <a:xfrm>
            <a:off x="6577198" y="1830145"/>
            <a:ext cx="1814817" cy="694866"/>
          </a:xfrm>
          <a:prstGeom prst="rect">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200">
                <a:solidFill>
                  <a:schemeClr val="bg2"/>
                </a:solidFill>
              </a:rPr>
              <a:t>return middle</a:t>
            </a:r>
            <a:r>
              <a:rPr kumimoji="1" lang="en-US" altLang="zh-TW" sz="1200" dirty="0">
                <a:solidFill>
                  <a:schemeClr val="bg2"/>
                </a:solidFill>
              </a:rPr>
              <a:t> point of</a:t>
            </a:r>
          </a:p>
          <a:p>
            <a:pPr algn="ctr"/>
            <a:r>
              <a:rPr kumimoji="1" lang="en-US" altLang="zh-TW" sz="1200" dirty="0">
                <a:solidFill>
                  <a:schemeClr val="bg2"/>
                </a:solidFill>
              </a:rPr>
              <a:t>knees</a:t>
            </a:r>
            <a:endParaRPr kumimoji="1" lang="zh-TW" altLang="en-US" sz="1200" dirty="0">
              <a:solidFill>
                <a:schemeClr val="bg2"/>
              </a:solidFill>
            </a:endParaRPr>
          </a:p>
        </p:txBody>
      </p:sp>
      <p:sp>
        <p:nvSpPr>
          <p:cNvPr id="64" name="決策 63">
            <a:extLst>
              <a:ext uri="{FF2B5EF4-FFF2-40B4-BE49-F238E27FC236}">
                <a16:creationId xmlns:a16="http://schemas.microsoft.com/office/drawing/2014/main" id="{15DE1EF5-7C4E-1B4E-B263-AB91EBF7DA91}"/>
              </a:ext>
            </a:extLst>
          </p:cNvPr>
          <p:cNvSpPr/>
          <p:nvPr/>
        </p:nvSpPr>
        <p:spPr>
          <a:xfrm>
            <a:off x="3846634" y="1700808"/>
            <a:ext cx="1992426" cy="1008312"/>
          </a:xfrm>
          <a:prstGeom prst="flowChartDecision">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200">
                <a:solidFill>
                  <a:schemeClr val="bg2"/>
                </a:solidFill>
              </a:rPr>
              <a:t>Find knees? </a:t>
            </a:r>
            <a:endParaRPr kumimoji="1" lang="zh-TW" altLang="en-US" sz="1200">
              <a:solidFill>
                <a:schemeClr val="bg2"/>
              </a:solidFill>
            </a:endParaRPr>
          </a:p>
        </p:txBody>
      </p:sp>
      <p:cxnSp>
        <p:nvCxnSpPr>
          <p:cNvPr id="68" name="肘形接點 67">
            <a:extLst>
              <a:ext uri="{FF2B5EF4-FFF2-40B4-BE49-F238E27FC236}">
                <a16:creationId xmlns:a16="http://schemas.microsoft.com/office/drawing/2014/main" id="{AB4240F5-AF30-8D41-9D14-72C82C50364B}"/>
              </a:ext>
            </a:extLst>
          </p:cNvPr>
          <p:cNvCxnSpPr>
            <a:cxnSpLocks/>
            <a:stCxn id="34" idx="3"/>
            <a:endCxn id="64" idx="0"/>
          </p:cNvCxnSpPr>
          <p:nvPr/>
        </p:nvCxnSpPr>
        <p:spPr>
          <a:xfrm flipV="1">
            <a:off x="2800427" y="1700808"/>
            <a:ext cx="2042420" cy="3024236"/>
          </a:xfrm>
          <a:prstGeom prst="bentConnector4">
            <a:avLst>
              <a:gd name="adj1" fmla="val 25612"/>
              <a:gd name="adj2" fmla="val 107559"/>
            </a:avLst>
          </a:prstGeom>
          <a:ln>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0" name="直線箭頭接點 69">
            <a:extLst>
              <a:ext uri="{FF2B5EF4-FFF2-40B4-BE49-F238E27FC236}">
                <a16:creationId xmlns:a16="http://schemas.microsoft.com/office/drawing/2014/main" id="{2A7127A7-F341-2E4A-A1C4-3354943C0A19}"/>
              </a:ext>
            </a:extLst>
          </p:cNvPr>
          <p:cNvCxnSpPr>
            <a:cxnSpLocks/>
          </p:cNvCxnSpPr>
          <p:nvPr/>
        </p:nvCxnSpPr>
        <p:spPr>
          <a:xfrm>
            <a:off x="4842847" y="2709120"/>
            <a:ext cx="0" cy="353457"/>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3" name="矩形 72">
            <a:extLst>
              <a:ext uri="{FF2B5EF4-FFF2-40B4-BE49-F238E27FC236}">
                <a16:creationId xmlns:a16="http://schemas.microsoft.com/office/drawing/2014/main" id="{095EEC57-B909-1D44-AA3B-5C1260D55221}"/>
              </a:ext>
            </a:extLst>
          </p:cNvPr>
          <p:cNvSpPr/>
          <p:nvPr/>
        </p:nvSpPr>
        <p:spPr>
          <a:xfrm>
            <a:off x="862690" y="5574735"/>
            <a:ext cx="1814817" cy="694866"/>
          </a:xfrm>
          <a:prstGeom prst="rect">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200">
                <a:solidFill>
                  <a:schemeClr val="bg2"/>
                </a:solidFill>
              </a:rPr>
              <a:t>return middle point of</a:t>
            </a:r>
          </a:p>
          <a:p>
            <a:pPr algn="ctr"/>
            <a:r>
              <a:rPr kumimoji="1" lang="en-US" altLang="zh-TW" sz="1200">
                <a:solidFill>
                  <a:schemeClr val="bg2"/>
                </a:solidFill>
              </a:rPr>
              <a:t>ankles</a:t>
            </a:r>
            <a:endParaRPr kumimoji="1" lang="zh-TW" altLang="en-US" sz="1200">
              <a:solidFill>
                <a:schemeClr val="bg2"/>
              </a:solidFill>
            </a:endParaRPr>
          </a:p>
        </p:txBody>
      </p:sp>
      <p:cxnSp>
        <p:nvCxnSpPr>
          <p:cNvPr id="74" name="直線箭頭接點 73">
            <a:extLst>
              <a:ext uri="{FF2B5EF4-FFF2-40B4-BE49-F238E27FC236}">
                <a16:creationId xmlns:a16="http://schemas.microsoft.com/office/drawing/2014/main" id="{63091BA0-AF9B-D24E-8231-E64DC6A15D63}"/>
              </a:ext>
            </a:extLst>
          </p:cNvPr>
          <p:cNvCxnSpPr>
            <a:cxnSpLocks/>
            <a:stCxn id="64" idx="3"/>
            <a:endCxn id="58" idx="1"/>
          </p:cNvCxnSpPr>
          <p:nvPr/>
        </p:nvCxnSpPr>
        <p:spPr>
          <a:xfrm flipV="1">
            <a:off x="5839060" y="2177578"/>
            <a:ext cx="738138" cy="27386"/>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8" name="決策 77">
            <a:extLst>
              <a:ext uri="{FF2B5EF4-FFF2-40B4-BE49-F238E27FC236}">
                <a16:creationId xmlns:a16="http://schemas.microsoft.com/office/drawing/2014/main" id="{1222C92D-2600-5746-A946-A1D39EF59D45}"/>
              </a:ext>
            </a:extLst>
          </p:cNvPr>
          <p:cNvSpPr/>
          <p:nvPr/>
        </p:nvSpPr>
        <p:spPr>
          <a:xfrm>
            <a:off x="3854064" y="3062577"/>
            <a:ext cx="1992426" cy="1008312"/>
          </a:xfrm>
          <a:prstGeom prst="flowChartDecisi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200">
                <a:solidFill>
                  <a:schemeClr val="tx1"/>
                </a:solidFill>
              </a:rPr>
              <a:t>Find bows? </a:t>
            </a:r>
            <a:endParaRPr kumimoji="1" lang="zh-TW" altLang="en-US" sz="1200">
              <a:solidFill>
                <a:schemeClr val="tx1"/>
              </a:solidFill>
            </a:endParaRPr>
          </a:p>
        </p:txBody>
      </p:sp>
      <p:sp>
        <p:nvSpPr>
          <p:cNvPr id="79" name="決策 78">
            <a:extLst>
              <a:ext uri="{FF2B5EF4-FFF2-40B4-BE49-F238E27FC236}">
                <a16:creationId xmlns:a16="http://schemas.microsoft.com/office/drawing/2014/main" id="{D7F6E4AF-2453-4A4F-B4DF-8AC081067A17}"/>
              </a:ext>
            </a:extLst>
          </p:cNvPr>
          <p:cNvSpPr/>
          <p:nvPr/>
        </p:nvSpPr>
        <p:spPr>
          <a:xfrm>
            <a:off x="3846634" y="4424346"/>
            <a:ext cx="1992426" cy="1008312"/>
          </a:xfrm>
          <a:prstGeom prst="flowChartDecision">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200">
                <a:solidFill>
                  <a:schemeClr val="bg2"/>
                </a:solidFill>
              </a:rPr>
              <a:t>Find neck? </a:t>
            </a:r>
            <a:endParaRPr kumimoji="1" lang="zh-TW" altLang="en-US" sz="1200">
              <a:solidFill>
                <a:schemeClr val="bg2"/>
              </a:solidFill>
            </a:endParaRPr>
          </a:p>
        </p:txBody>
      </p:sp>
      <p:cxnSp>
        <p:nvCxnSpPr>
          <p:cNvPr id="81" name="直線箭頭接點 80">
            <a:extLst>
              <a:ext uri="{FF2B5EF4-FFF2-40B4-BE49-F238E27FC236}">
                <a16:creationId xmlns:a16="http://schemas.microsoft.com/office/drawing/2014/main" id="{36327E24-1D36-D046-BFC4-6DB14281F1DF}"/>
              </a:ext>
            </a:extLst>
          </p:cNvPr>
          <p:cNvCxnSpPr>
            <a:cxnSpLocks/>
          </p:cNvCxnSpPr>
          <p:nvPr/>
        </p:nvCxnSpPr>
        <p:spPr>
          <a:xfrm>
            <a:off x="4842847" y="4062482"/>
            <a:ext cx="0" cy="353457"/>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2" name="矩形 81">
            <a:extLst>
              <a:ext uri="{FF2B5EF4-FFF2-40B4-BE49-F238E27FC236}">
                <a16:creationId xmlns:a16="http://schemas.microsoft.com/office/drawing/2014/main" id="{C86ECA0E-110B-4640-B9BC-2137BBDB1468}"/>
              </a:ext>
            </a:extLst>
          </p:cNvPr>
          <p:cNvSpPr/>
          <p:nvPr/>
        </p:nvSpPr>
        <p:spPr>
          <a:xfrm>
            <a:off x="6577197" y="3214658"/>
            <a:ext cx="1814817" cy="6948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200">
                <a:solidFill>
                  <a:schemeClr val="tx1"/>
                </a:solidFill>
              </a:rPr>
              <a:t>return middle point of</a:t>
            </a:r>
          </a:p>
          <a:p>
            <a:pPr algn="ctr"/>
            <a:r>
              <a:rPr kumimoji="1" lang="en-US" altLang="zh-TW" sz="1200">
                <a:solidFill>
                  <a:schemeClr val="tx1"/>
                </a:solidFill>
              </a:rPr>
              <a:t>bows</a:t>
            </a:r>
            <a:endParaRPr kumimoji="1" lang="zh-TW" altLang="en-US" sz="1200" dirty="0">
              <a:solidFill>
                <a:schemeClr val="tx1"/>
              </a:solidFill>
            </a:endParaRPr>
          </a:p>
        </p:txBody>
      </p:sp>
      <p:cxnSp>
        <p:nvCxnSpPr>
          <p:cNvPr id="83" name="直線箭頭接點 82">
            <a:extLst>
              <a:ext uri="{FF2B5EF4-FFF2-40B4-BE49-F238E27FC236}">
                <a16:creationId xmlns:a16="http://schemas.microsoft.com/office/drawing/2014/main" id="{C9B1E6DC-43AB-4F4F-BFC6-953B8F3A1471}"/>
              </a:ext>
            </a:extLst>
          </p:cNvPr>
          <p:cNvCxnSpPr>
            <a:cxnSpLocks/>
            <a:stCxn id="78" idx="3"/>
            <a:endCxn id="82" idx="1"/>
          </p:cNvCxnSpPr>
          <p:nvPr/>
        </p:nvCxnSpPr>
        <p:spPr>
          <a:xfrm flipV="1">
            <a:off x="5846490" y="3562091"/>
            <a:ext cx="730707" cy="464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矩形 86">
            <a:extLst>
              <a:ext uri="{FF2B5EF4-FFF2-40B4-BE49-F238E27FC236}">
                <a16:creationId xmlns:a16="http://schemas.microsoft.com/office/drawing/2014/main" id="{B03C93C9-6432-6146-AE31-2423CCA0D5C9}"/>
              </a:ext>
            </a:extLst>
          </p:cNvPr>
          <p:cNvSpPr/>
          <p:nvPr/>
        </p:nvSpPr>
        <p:spPr>
          <a:xfrm>
            <a:off x="6577197" y="4564505"/>
            <a:ext cx="1814817" cy="694866"/>
          </a:xfrm>
          <a:prstGeom prst="rect">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200">
                <a:solidFill>
                  <a:schemeClr val="bg2"/>
                </a:solidFill>
              </a:rPr>
              <a:t>return neck</a:t>
            </a:r>
            <a:endParaRPr kumimoji="1" lang="zh-TW" altLang="en-US" sz="1200">
              <a:solidFill>
                <a:schemeClr val="bg2"/>
              </a:solidFill>
            </a:endParaRPr>
          </a:p>
        </p:txBody>
      </p:sp>
      <p:cxnSp>
        <p:nvCxnSpPr>
          <p:cNvPr id="89" name="直線箭頭接點 88">
            <a:extLst>
              <a:ext uri="{FF2B5EF4-FFF2-40B4-BE49-F238E27FC236}">
                <a16:creationId xmlns:a16="http://schemas.microsoft.com/office/drawing/2014/main" id="{49612AB8-2B69-5F4D-8747-2245D7E6D300}"/>
              </a:ext>
            </a:extLst>
          </p:cNvPr>
          <p:cNvCxnSpPr>
            <a:cxnSpLocks/>
            <a:stCxn id="79" idx="2"/>
          </p:cNvCxnSpPr>
          <p:nvPr/>
        </p:nvCxnSpPr>
        <p:spPr>
          <a:xfrm>
            <a:off x="4842847" y="5432658"/>
            <a:ext cx="0" cy="300598"/>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4" name="矩形 93">
            <a:extLst>
              <a:ext uri="{FF2B5EF4-FFF2-40B4-BE49-F238E27FC236}">
                <a16:creationId xmlns:a16="http://schemas.microsoft.com/office/drawing/2014/main" id="{486AAF1B-4869-3F48-8990-D4D4F6378B0D}"/>
              </a:ext>
            </a:extLst>
          </p:cNvPr>
          <p:cNvSpPr/>
          <p:nvPr/>
        </p:nvSpPr>
        <p:spPr>
          <a:xfrm>
            <a:off x="3942868" y="5745404"/>
            <a:ext cx="1814817" cy="694866"/>
          </a:xfrm>
          <a:prstGeom prst="rect">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200">
                <a:solidFill>
                  <a:schemeClr val="bg2"/>
                </a:solidFill>
              </a:rPr>
              <a:t>Human Not Found</a:t>
            </a:r>
            <a:endParaRPr kumimoji="1" lang="zh-TW" altLang="en-US" sz="1200">
              <a:solidFill>
                <a:schemeClr val="bg2"/>
              </a:solidFill>
            </a:endParaRPr>
          </a:p>
        </p:txBody>
      </p:sp>
      <p:cxnSp>
        <p:nvCxnSpPr>
          <p:cNvPr id="95" name="直線箭頭接點 94">
            <a:extLst>
              <a:ext uri="{FF2B5EF4-FFF2-40B4-BE49-F238E27FC236}">
                <a16:creationId xmlns:a16="http://schemas.microsoft.com/office/drawing/2014/main" id="{407B985C-BFA0-9B47-87EE-B6E654AC1F97}"/>
              </a:ext>
            </a:extLst>
          </p:cNvPr>
          <p:cNvCxnSpPr>
            <a:cxnSpLocks/>
          </p:cNvCxnSpPr>
          <p:nvPr/>
        </p:nvCxnSpPr>
        <p:spPr>
          <a:xfrm flipV="1">
            <a:off x="5839057" y="4919218"/>
            <a:ext cx="730707" cy="4642"/>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6" name="矩形 95">
            <a:extLst>
              <a:ext uri="{FF2B5EF4-FFF2-40B4-BE49-F238E27FC236}">
                <a16:creationId xmlns:a16="http://schemas.microsoft.com/office/drawing/2014/main" id="{D11F34FB-4B51-5149-91EF-E7218F4CFC03}"/>
              </a:ext>
            </a:extLst>
          </p:cNvPr>
          <p:cNvSpPr/>
          <p:nvPr/>
        </p:nvSpPr>
        <p:spPr>
          <a:xfrm>
            <a:off x="4964819" y="2676320"/>
            <a:ext cx="441146" cy="369332"/>
          </a:xfrm>
          <a:prstGeom prst="rect">
            <a:avLst/>
          </a:prstGeom>
          <a:ln>
            <a:noFill/>
          </a:ln>
        </p:spPr>
        <p:txBody>
          <a:bodyPr wrap="none">
            <a:spAutoFit/>
          </a:bodyPr>
          <a:lstStyle/>
          <a:p>
            <a:r>
              <a:rPr kumimoji="1" lang="en-US" altLang="zh-TW">
                <a:solidFill>
                  <a:schemeClr val="bg2"/>
                </a:solidFill>
              </a:rPr>
              <a:t>no</a:t>
            </a:r>
            <a:endParaRPr lang="zh-TW" altLang="en-US" dirty="0">
              <a:solidFill>
                <a:schemeClr val="bg2"/>
              </a:solidFill>
            </a:endParaRPr>
          </a:p>
        </p:txBody>
      </p:sp>
      <p:sp>
        <p:nvSpPr>
          <p:cNvPr id="97" name="矩形 96">
            <a:extLst>
              <a:ext uri="{FF2B5EF4-FFF2-40B4-BE49-F238E27FC236}">
                <a16:creationId xmlns:a16="http://schemas.microsoft.com/office/drawing/2014/main" id="{0475E3F3-EEBF-EF4C-8318-9276B2659BE7}"/>
              </a:ext>
            </a:extLst>
          </p:cNvPr>
          <p:cNvSpPr/>
          <p:nvPr/>
        </p:nvSpPr>
        <p:spPr>
          <a:xfrm>
            <a:off x="5008981" y="4079296"/>
            <a:ext cx="441146" cy="369332"/>
          </a:xfrm>
          <a:prstGeom prst="rect">
            <a:avLst/>
          </a:prstGeom>
          <a:ln>
            <a:noFill/>
          </a:ln>
        </p:spPr>
        <p:txBody>
          <a:bodyPr wrap="none">
            <a:spAutoFit/>
          </a:bodyPr>
          <a:lstStyle/>
          <a:p>
            <a:r>
              <a:rPr kumimoji="1" lang="en-US" altLang="zh-TW">
                <a:solidFill>
                  <a:schemeClr val="bg2"/>
                </a:solidFill>
              </a:rPr>
              <a:t>no</a:t>
            </a:r>
            <a:endParaRPr lang="zh-TW" altLang="en-US">
              <a:solidFill>
                <a:schemeClr val="bg2"/>
              </a:solidFill>
            </a:endParaRPr>
          </a:p>
        </p:txBody>
      </p:sp>
      <p:sp>
        <p:nvSpPr>
          <p:cNvPr id="98" name="矩形 97">
            <a:extLst>
              <a:ext uri="{FF2B5EF4-FFF2-40B4-BE49-F238E27FC236}">
                <a16:creationId xmlns:a16="http://schemas.microsoft.com/office/drawing/2014/main" id="{1811D2D9-7C4D-F748-83DF-0D7702B6ECF4}"/>
              </a:ext>
            </a:extLst>
          </p:cNvPr>
          <p:cNvSpPr/>
          <p:nvPr/>
        </p:nvSpPr>
        <p:spPr>
          <a:xfrm>
            <a:off x="5722003" y="1747249"/>
            <a:ext cx="543739" cy="369332"/>
          </a:xfrm>
          <a:prstGeom prst="rect">
            <a:avLst/>
          </a:prstGeom>
          <a:ln>
            <a:noFill/>
          </a:ln>
        </p:spPr>
        <p:txBody>
          <a:bodyPr wrap="none">
            <a:spAutoFit/>
          </a:bodyPr>
          <a:lstStyle/>
          <a:p>
            <a:r>
              <a:rPr kumimoji="1" lang="en-US" altLang="zh-TW">
                <a:solidFill>
                  <a:schemeClr val="bg2"/>
                </a:solidFill>
              </a:rPr>
              <a:t>yes</a:t>
            </a:r>
            <a:endParaRPr kumimoji="1" lang="zh-TW" altLang="en-US" dirty="0">
              <a:solidFill>
                <a:schemeClr val="bg2"/>
              </a:solidFill>
            </a:endParaRPr>
          </a:p>
        </p:txBody>
      </p:sp>
      <p:sp>
        <p:nvSpPr>
          <p:cNvPr id="99" name="矩形 98">
            <a:extLst>
              <a:ext uri="{FF2B5EF4-FFF2-40B4-BE49-F238E27FC236}">
                <a16:creationId xmlns:a16="http://schemas.microsoft.com/office/drawing/2014/main" id="{540A3F2F-E76A-B445-917F-A477CE4771E7}"/>
              </a:ext>
            </a:extLst>
          </p:cNvPr>
          <p:cNvSpPr/>
          <p:nvPr/>
        </p:nvSpPr>
        <p:spPr>
          <a:xfrm>
            <a:off x="5740511" y="3129989"/>
            <a:ext cx="543739" cy="369332"/>
          </a:xfrm>
          <a:prstGeom prst="rect">
            <a:avLst/>
          </a:prstGeom>
          <a:ln>
            <a:noFill/>
          </a:ln>
        </p:spPr>
        <p:txBody>
          <a:bodyPr wrap="none">
            <a:spAutoFit/>
          </a:bodyPr>
          <a:lstStyle/>
          <a:p>
            <a:r>
              <a:rPr kumimoji="1" lang="en-US" altLang="zh-TW"/>
              <a:t>yes</a:t>
            </a:r>
            <a:endParaRPr lang="zh-TW" altLang="en-US" dirty="0"/>
          </a:p>
        </p:txBody>
      </p:sp>
      <p:sp>
        <p:nvSpPr>
          <p:cNvPr id="100" name="矩形 99">
            <a:extLst>
              <a:ext uri="{FF2B5EF4-FFF2-40B4-BE49-F238E27FC236}">
                <a16:creationId xmlns:a16="http://schemas.microsoft.com/office/drawing/2014/main" id="{41E3C26E-8938-AA4B-A934-D8E57BAF8DA5}"/>
              </a:ext>
            </a:extLst>
          </p:cNvPr>
          <p:cNvSpPr/>
          <p:nvPr/>
        </p:nvSpPr>
        <p:spPr>
          <a:xfrm>
            <a:off x="5785891" y="4536401"/>
            <a:ext cx="543739" cy="369332"/>
          </a:xfrm>
          <a:prstGeom prst="rect">
            <a:avLst/>
          </a:prstGeom>
          <a:ln>
            <a:noFill/>
          </a:ln>
        </p:spPr>
        <p:txBody>
          <a:bodyPr wrap="none">
            <a:spAutoFit/>
          </a:bodyPr>
          <a:lstStyle/>
          <a:p>
            <a:r>
              <a:rPr kumimoji="1" lang="en-US" altLang="zh-TW">
                <a:solidFill>
                  <a:schemeClr val="bg2"/>
                </a:solidFill>
              </a:rPr>
              <a:t>yes</a:t>
            </a:r>
            <a:endParaRPr lang="zh-TW" altLang="en-US">
              <a:solidFill>
                <a:schemeClr val="bg2"/>
              </a:solidFill>
            </a:endParaRPr>
          </a:p>
        </p:txBody>
      </p:sp>
      <p:sp>
        <p:nvSpPr>
          <p:cNvPr id="101" name="矩形 100">
            <a:extLst>
              <a:ext uri="{FF2B5EF4-FFF2-40B4-BE49-F238E27FC236}">
                <a16:creationId xmlns:a16="http://schemas.microsoft.com/office/drawing/2014/main" id="{82AA93CA-6A59-6B4D-8827-9202FAD43513}"/>
              </a:ext>
            </a:extLst>
          </p:cNvPr>
          <p:cNvSpPr/>
          <p:nvPr/>
        </p:nvSpPr>
        <p:spPr>
          <a:xfrm>
            <a:off x="4899808" y="5363924"/>
            <a:ext cx="441146" cy="369332"/>
          </a:xfrm>
          <a:prstGeom prst="rect">
            <a:avLst/>
          </a:prstGeom>
          <a:ln>
            <a:noFill/>
          </a:ln>
        </p:spPr>
        <p:txBody>
          <a:bodyPr wrap="none">
            <a:spAutoFit/>
          </a:bodyPr>
          <a:lstStyle/>
          <a:p>
            <a:r>
              <a:rPr kumimoji="1" lang="en-US" altLang="zh-TW">
                <a:solidFill>
                  <a:schemeClr val="bg2"/>
                </a:solidFill>
              </a:rPr>
              <a:t>no</a:t>
            </a:r>
            <a:endParaRPr lang="zh-TW" altLang="en-US">
              <a:solidFill>
                <a:schemeClr val="bg2"/>
              </a:solidFill>
            </a:endParaRPr>
          </a:p>
        </p:txBody>
      </p:sp>
      <p:sp>
        <p:nvSpPr>
          <p:cNvPr id="102" name="矩形 101">
            <a:extLst>
              <a:ext uri="{FF2B5EF4-FFF2-40B4-BE49-F238E27FC236}">
                <a16:creationId xmlns:a16="http://schemas.microsoft.com/office/drawing/2014/main" id="{E46558D7-C426-574E-AF6D-B9897C83B8BC}"/>
              </a:ext>
            </a:extLst>
          </p:cNvPr>
          <p:cNvSpPr/>
          <p:nvPr/>
        </p:nvSpPr>
        <p:spPr>
          <a:xfrm>
            <a:off x="1767983" y="5154522"/>
            <a:ext cx="543739" cy="369332"/>
          </a:xfrm>
          <a:prstGeom prst="rect">
            <a:avLst/>
          </a:prstGeom>
        </p:spPr>
        <p:txBody>
          <a:bodyPr wrap="none">
            <a:spAutoFit/>
          </a:bodyPr>
          <a:lstStyle/>
          <a:p>
            <a:r>
              <a:rPr kumimoji="1" lang="en-US" altLang="zh-TW" dirty="0">
                <a:solidFill>
                  <a:schemeClr val="bg2"/>
                </a:solidFill>
              </a:rPr>
              <a:t>yes</a:t>
            </a:r>
            <a:endParaRPr kumimoji="1" lang="zh-TW" altLang="en-US" dirty="0">
              <a:solidFill>
                <a:schemeClr val="bg2"/>
              </a:solidFill>
            </a:endParaRPr>
          </a:p>
        </p:txBody>
      </p:sp>
      <p:sp>
        <p:nvSpPr>
          <p:cNvPr id="103" name="矩形 102">
            <a:extLst>
              <a:ext uri="{FF2B5EF4-FFF2-40B4-BE49-F238E27FC236}">
                <a16:creationId xmlns:a16="http://schemas.microsoft.com/office/drawing/2014/main" id="{3D390713-7F8F-6746-8BF9-662BED58CA37}"/>
              </a:ext>
            </a:extLst>
          </p:cNvPr>
          <p:cNvSpPr/>
          <p:nvPr/>
        </p:nvSpPr>
        <p:spPr>
          <a:xfrm>
            <a:off x="2701843" y="4343814"/>
            <a:ext cx="441146" cy="369332"/>
          </a:xfrm>
          <a:prstGeom prst="rect">
            <a:avLst/>
          </a:prstGeom>
        </p:spPr>
        <p:txBody>
          <a:bodyPr wrap="none">
            <a:spAutoFit/>
          </a:bodyPr>
          <a:lstStyle/>
          <a:p>
            <a:r>
              <a:rPr kumimoji="1" lang="en-US" altLang="zh-TW" dirty="0">
                <a:solidFill>
                  <a:schemeClr val="bg2"/>
                </a:solidFill>
              </a:rPr>
              <a:t>no</a:t>
            </a:r>
            <a:endParaRPr kumimoji="1" lang="zh-TW" altLang="en-US" dirty="0">
              <a:solidFill>
                <a:schemeClr val="bg2"/>
              </a:solidFill>
            </a:endParaRPr>
          </a:p>
        </p:txBody>
      </p:sp>
      <p:pic>
        <p:nvPicPr>
          <p:cNvPr id="104" name="圖片 103">
            <a:extLst>
              <a:ext uri="{FF2B5EF4-FFF2-40B4-BE49-F238E27FC236}">
                <a16:creationId xmlns:a16="http://schemas.microsoft.com/office/drawing/2014/main" id="{2FFF6B3C-BA0B-2243-B9CC-024BF4D755D6}"/>
              </a:ext>
            </a:extLst>
          </p:cNvPr>
          <p:cNvPicPr>
            <a:picLocks noChangeAspect="1"/>
          </p:cNvPicPr>
          <p:nvPr/>
        </p:nvPicPr>
        <p:blipFill>
          <a:blip r:embed="rId4"/>
          <a:stretch>
            <a:fillRect/>
          </a:stretch>
        </p:blipFill>
        <p:spPr>
          <a:xfrm>
            <a:off x="12357718" y="1140346"/>
            <a:ext cx="8585200" cy="4457700"/>
          </a:xfrm>
          <a:prstGeom prst="rect">
            <a:avLst/>
          </a:prstGeom>
        </p:spPr>
      </p:pic>
      <p:cxnSp>
        <p:nvCxnSpPr>
          <p:cNvPr id="8" name="直線單箭頭接點 7">
            <a:extLst>
              <a:ext uri="{FF2B5EF4-FFF2-40B4-BE49-F238E27FC236}">
                <a16:creationId xmlns:a16="http://schemas.microsoft.com/office/drawing/2014/main" id="{052711E7-D1C6-4D3B-8987-9F0B7F44A778}"/>
              </a:ext>
            </a:extLst>
          </p:cNvPr>
          <p:cNvCxnSpPr>
            <a:cxnSpLocks/>
          </p:cNvCxnSpPr>
          <p:nvPr/>
        </p:nvCxnSpPr>
        <p:spPr>
          <a:xfrm>
            <a:off x="8040216" y="3789040"/>
            <a:ext cx="1779871" cy="1034448"/>
          </a:xfrm>
          <a:prstGeom prst="straightConnector1">
            <a:avLst/>
          </a:prstGeom>
          <a:ln w="190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4" name="橢圓 13">
            <a:extLst>
              <a:ext uri="{FF2B5EF4-FFF2-40B4-BE49-F238E27FC236}">
                <a16:creationId xmlns:a16="http://schemas.microsoft.com/office/drawing/2014/main" id="{DE8DD7D9-BF53-4F72-B11A-63BC79F74AA1}"/>
              </a:ext>
            </a:extLst>
          </p:cNvPr>
          <p:cNvSpPr/>
          <p:nvPr/>
        </p:nvSpPr>
        <p:spPr>
          <a:xfrm>
            <a:off x="9767132" y="4528480"/>
            <a:ext cx="951950" cy="59001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1353334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圖片 6">
            <a:extLst>
              <a:ext uri="{FF2B5EF4-FFF2-40B4-BE49-F238E27FC236}">
                <a16:creationId xmlns:a16="http://schemas.microsoft.com/office/drawing/2014/main" id="{E95CD7D8-73C3-4DFB-AEC0-DD4E2E5306C5}"/>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9075542" y="1904266"/>
            <a:ext cx="2382198" cy="3693780"/>
          </a:xfrm>
          <a:prstGeom prst="rect">
            <a:avLst/>
          </a:prstGeom>
        </p:spPr>
      </p:pic>
      <p:sp>
        <p:nvSpPr>
          <p:cNvPr id="5" name="標題 4"/>
          <p:cNvSpPr>
            <a:spLocks noGrp="1"/>
          </p:cNvSpPr>
          <p:nvPr>
            <p:ph type="title"/>
          </p:nvPr>
        </p:nvSpPr>
        <p:spPr>
          <a:xfrm>
            <a:off x="609600" y="533400"/>
            <a:ext cx="10972800" cy="990600"/>
          </a:xfrm>
        </p:spPr>
        <p:txBody>
          <a:bodyPr/>
          <a:lstStyle/>
          <a:p>
            <a:r>
              <a:rPr lang="en-US" altLang="zh-TW" dirty="0"/>
              <a:t>Feet Position Estimation</a:t>
            </a:r>
            <a:r>
              <a:rPr lang="zh-TW" altLang="en-US" dirty="0"/>
              <a:t> </a:t>
            </a:r>
            <a:r>
              <a:rPr lang="en-US" altLang="zh-TW" dirty="0"/>
              <a:t>Algorithm</a:t>
            </a:r>
            <a:endParaRPr lang="zh-TW" altLang="en-US" dirty="0"/>
          </a:p>
        </p:txBody>
      </p:sp>
      <p:sp>
        <p:nvSpPr>
          <p:cNvPr id="4" name="投影片編號版面配置區 3"/>
          <p:cNvSpPr>
            <a:spLocks noGrp="1"/>
          </p:cNvSpPr>
          <p:nvPr>
            <p:ph type="sldNum" sz="quarter" idx="12"/>
          </p:nvPr>
        </p:nvSpPr>
        <p:spPr/>
        <p:txBody>
          <a:bodyPr/>
          <a:lstStyle/>
          <a:p>
            <a:fld id="{73DA0BB7-265A-403C-9275-D587AB510EDC}" type="slidenum">
              <a:rPr lang="zh-TW" altLang="en-US" smtClean="0"/>
              <a:pPr/>
              <a:t>26</a:t>
            </a:fld>
            <a:endParaRPr lang="zh-TW" altLang="en-US" dirty="0"/>
          </a:p>
        </p:txBody>
      </p:sp>
      <p:sp>
        <p:nvSpPr>
          <p:cNvPr id="3" name="圓角矩形 2">
            <a:extLst>
              <a:ext uri="{FF2B5EF4-FFF2-40B4-BE49-F238E27FC236}">
                <a16:creationId xmlns:a16="http://schemas.microsoft.com/office/drawing/2014/main" id="{8128323F-A15F-E54A-8ADC-F847CC8641E5}"/>
              </a:ext>
            </a:extLst>
          </p:cNvPr>
          <p:cNvSpPr/>
          <p:nvPr/>
        </p:nvSpPr>
        <p:spPr>
          <a:xfrm>
            <a:off x="896806" y="1557373"/>
            <a:ext cx="1814817" cy="439429"/>
          </a:xfrm>
          <a:prstGeom prst="roundRect">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200">
                <a:solidFill>
                  <a:schemeClr val="bg2"/>
                </a:solidFill>
              </a:rPr>
              <a:t>Image Capture</a:t>
            </a:r>
            <a:endParaRPr kumimoji="1" lang="zh-TW" altLang="en-US" sz="1200">
              <a:solidFill>
                <a:schemeClr val="bg2"/>
              </a:solidFill>
            </a:endParaRPr>
          </a:p>
        </p:txBody>
      </p:sp>
      <p:cxnSp>
        <p:nvCxnSpPr>
          <p:cNvPr id="9" name="直線箭頭接點 8">
            <a:extLst>
              <a:ext uri="{FF2B5EF4-FFF2-40B4-BE49-F238E27FC236}">
                <a16:creationId xmlns:a16="http://schemas.microsoft.com/office/drawing/2014/main" id="{5132AF68-538B-5547-9843-BB22A67D5DBC}"/>
              </a:ext>
            </a:extLst>
          </p:cNvPr>
          <p:cNvCxnSpPr>
            <a:cxnSpLocks/>
            <a:stCxn id="3" idx="2"/>
            <a:endCxn id="30" idx="0"/>
          </p:cNvCxnSpPr>
          <p:nvPr/>
        </p:nvCxnSpPr>
        <p:spPr>
          <a:xfrm>
            <a:off x="1804215" y="1996802"/>
            <a:ext cx="7429" cy="383071"/>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箭頭接點 12">
            <a:extLst>
              <a:ext uri="{FF2B5EF4-FFF2-40B4-BE49-F238E27FC236}">
                <a16:creationId xmlns:a16="http://schemas.microsoft.com/office/drawing/2014/main" id="{4D0D0CB3-EB87-064D-A25B-9F247781EDC2}"/>
              </a:ext>
            </a:extLst>
          </p:cNvPr>
          <p:cNvCxnSpPr>
            <a:cxnSpLocks/>
            <a:stCxn id="30" idx="2"/>
            <a:endCxn id="33" idx="0"/>
          </p:cNvCxnSpPr>
          <p:nvPr/>
        </p:nvCxnSpPr>
        <p:spPr>
          <a:xfrm flipH="1">
            <a:off x="1804215" y="2819108"/>
            <a:ext cx="7429" cy="353457"/>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0" name="矩形 29">
            <a:extLst>
              <a:ext uri="{FF2B5EF4-FFF2-40B4-BE49-F238E27FC236}">
                <a16:creationId xmlns:a16="http://schemas.microsoft.com/office/drawing/2014/main" id="{030F43F2-DA5D-EE48-974B-CFD9E8537B29}"/>
              </a:ext>
            </a:extLst>
          </p:cNvPr>
          <p:cNvSpPr/>
          <p:nvPr/>
        </p:nvSpPr>
        <p:spPr>
          <a:xfrm>
            <a:off x="911665" y="2379873"/>
            <a:ext cx="1799958" cy="439235"/>
          </a:xfrm>
          <a:prstGeom prst="rect">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200">
                <a:solidFill>
                  <a:schemeClr val="bg2"/>
                </a:solidFill>
              </a:rPr>
              <a:t>OpenPose</a:t>
            </a:r>
          </a:p>
          <a:p>
            <a:pPr algn="ctr"/>
            <a:r>
              <a:rPr kumimoji="1" lang="en-US" altLang="zh-TW" sz="1200">
                <a:solidFill>
                  <a:schemeClr val="bg2"/>
                </a:solidFill>
              </a:rPr>
              <a:t>Estimation</a:t>
            </a:r>
          </a:p>
        </p:txBody>
      </p:sp>
      <p:sp>
        <p:nvSpPr>
          <p:cNvPr id="33" name="矩形 32">
            <a:extLst>
              <a:ext uri="{FF2B5EF4-FFF2-40B4-BE49-F238E27FC236}">
                <a16:creationId xmlns:a16="http://schemas.microsoft.com/office/drawing/2014/main" id="{B40A3052-4003-0547-A850-A8CE157B1DD0}"/>
              </a:ext>
            </a:extLst>
          </p:cNvPr>
          <p:cNvSpPr/>
          <p:nvPr/>
        </p:nvSpPr>
        <p:spPr>
          <a:xfrm>
            <a:off x="896806" y="3172565"/>
            <a:ext cx="1814817" cy="694866"/>
          </a:xfrm>
          <a:prstGeom prst="rect">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200">
                <a:solidFill>
                  <a:schemeClr val="bg2"/>
                </a:solidFill>
              </a:rPr>
              <a:t>Extract</a:t>
            </a:r>
            <a:r>
              <a:rPr kumimoji="1" lang="zh-TW" altLang="en-US" sz="1200">
                <a:solidFill>
                  <a:schemeClr val="bg2"/>
                </a:solidFill>
              </a:rPr>
              <a:t> </a:t>
            </a:r>
            <a:r>
              <a:rPr kumimoji="1" lang="en-US" altLang="zh-TW" sz="1200">
                <a:solidFill>
                  <a:schemeClr val="bg2"/>
                </a:solidFill>
              </a:rPr>
              <a:t>Several</a:t>
            </a:r>
          </a:p>
          <a:p>
            <a:pPr algn="ctr"/>
            <a:r>
              <a:rPr kumimoji="1" lang="en-US" altLang="zh-TW" sz="1200">
                <a:solidFill>
                  <a:schemeClr val="bg2"/>
                </a:solidFill>
              </a:rPr>
              <a:t>Body Points</a:t>
            </a:r>
            <a:endParaRPr kumimoji="1" lang="zh-TW" altLang="en-US" sz="1200">
              <a:solidFill>
                <a:schemeClr val="bg2"/>
              </a:solidFill>
            </a:endParaRPr>
          </a:p>
        </p:txBody>
      </p:sp>
      <p:sp>
        <p:nvSpPr>
          <p:cNvPr id="34" name="決策 33">
            <a:extLst>
              <a:ext uri="{FF2B5EF4-FFF2-40B4-BE49-F238E27FC236}">
                <a16:creationId xmlns:a16="http://schemas.microsoft.com/office/drawing/2014/main" id="{36A89826-BEFF-8F44-A5E1-7A31BBF86C4F}"/>
              </a:ext>
            </a:extLst>
          </p:cNvPr>
          <p:cNvSpPr/>
          <p:nvPr/>
        </p:nvSpPr>
        <p:spPr>
          <a:xfrm>
            <a:off x="808001" y="4220888"/>
            <a:ext cx="1992426" cy="1008312"/>
          </a:xfrm>
          <a:prstGeom prst="flowChartDecision">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200">
                <a:solidFill>
                  <a:schemeClr val="bg2"/>
                </a:solidFill>
              </a:rPr>
              <a:t>Find ankles? </a:t>
            </a:r>
            <a:endParaRPr kumimoji="1" lang="zh-TW" altLang="en-US" sz="1200">
              <a:solidFill>
                <a:schemeClr val="bg2"/>
              </a:solidFill>
            </a:endParaRPr>
          </a:p>
        </p:txBody>
      </p:sp>
      <p:sp>
        <p:nvSpPr>
          <p:cNvPr id="35" name="文字方塊 34">
            <a:extLst>
              <a:ext uri="{FF2B5EF4-FFF2-40B4-BE49-F238E27FC236}">
                <a16:creationId xmlns:a16="http://schemas.microsoft.com/office/drawing/2014/main" id="{8BCB9E67-BA2E-DC4A-B8F0-B05FA17A95E5}"/>
              </a:ext>
            </a:extLst>
          </p:cNvPr>
          <p:cNvSpPr txBox="1"/>
          <p:nvPr/>
        </p:nvSpPr>
        <p:spPr>
          <a:xfrm>
            <a:off x="9130154" y="3182445"/>
            <a:ext cx="184731" cy="369332"/>
          </a:xfrm>
          <a:prstGeom prst="rect">
            <a:avLst/>
          </a:prstGeom>
          <a:noFill/>
        </p:spPr>
        <p:txBody>
          <a:bodyPr wrap="none" rtlCol="0">
            <a:spAutoFit/>
          </a:bodyPr>
          <a:lstStyle/>
          <a:p>
            <a:endParaRPr kumimoji="1" lang="zh-TW" altLang="en-US"/>
          </a:p>
        </p:txBody>
      </p:sp>
      <p:cxnSp>
        <p:nvCxnSpPr>
          <p:cNvPr id="36" name="直線箭頭接點 35">
            <a:extLst>
              <a:ext uri="{FF2B5EF4-FFF2-40B4-BE49-F238E27FC236}">
                <a16:creationId xmlns:a16="http://schemas.microsoft.com/office/drawing/2014/main" id="{B0AE1C50-BA64-7344-B513-8A924426143C}"/>
              </a:ext>
            </a:extLst>
          </p:cNvPr>
          <p:cNvCxnSpPr>
            <a:cxnSpLocks/>
            <a:stCxn id="33" idx="2"/>
            <a:endCxn id="34" idx="0"/>
          </p:cNvCxnSpPr>
          <p:nvPr/>
        </p:nvCxnSpPr>
        <p:spPr>
          <a:xfrm flipH="1">
            <a:off x="1804214" y="3867431"/>
            <a:ext cx="1" cy="353457"/>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6" name="直線箭頭接點 55">
            <a:extLst>
              <a:ext uri="{FF2B5EF4-FFF2-40B4-BE49-F238E27FC236}">
                <a16:creationId xmlns:a16="http://schemas.microsoft.com/office/drawing/2014/main" id="{DD166B64-AAFE-D649-A611-7FFD610A5A1A}"/>
              </a:ext>
            </a:extLst>
          </p:cNvPr>
          <p:cNvCxnSpPr>
            <a:cxnSpLocks/>
          </p:cNvCxnSpPr>
          <p:nvPr/>
        </p:nvCxnSpPr>
        <p:spPr>
          <a:xfrm>
            <a:off x="1770099" y="5229200"/>
            <a:ext cx="0" cy="353457"/>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8" name="矩形 57">
            <a:extLst>
              <a:ext uri="{FF2B5EF4-FFF2-40B4-BE49-F238E27FC236}">
                <a16:creationId xmlns:a16="http://schemas.microsoft.com/office/drawing/2014/main" id="{1664A617-43B4-FA46-B436-E4B81F3F80A1}"/>
              </a:ext>
            </a:extLst>
          </p:cNvPr>
          <p:cNvSpPr/>
          <p:nvPr/>
        </p:nvSpPr>
        <p:spPr>
          <a:xfrm>
            <a:off x="6577198" y="1830145"/>
            <a:ext cx="1814817" cy="694866"/>
          </a:xfrm>
          <a:prstGeom prst="rect">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200">
                <a:solidFill>
                  <a:schemeClr val="bg2"/>
                </a:solidFill>
              </a:rPr>
              <a:t>return middle</a:t>
            </a:r>
            <a:r>
              <a:rPr kumimoji="1" lang="en-US" altLang="zh-TW" sz="1200" dirty="0">
                <a:solidFill>
                  <a:schemeClr val="bg2"/>
                </a:solidFill>
              </a:rPr>
              <a:t> point of</a:t>
            </a:r>
          </a:p>
          <a:p>
            <a:pPr algn="ctr"/>
            <a:r>
              <a:rPr kumimoji="1" lang="en-US" altLang="zh-TW" sz="1200" dirty="0">
                <a:solidFill>
                  <a:schemeClr val="bg2"/>
                </a:solidFill>
              </a:rPr>
              <a:t>knees</a:t>
            </a:r>
            <a:endParaRPr kumimoji="1" lang="zh-TW" altLang="en-US" sz="1200" dirty="0">
              <a:solidFill>
                <a:schemeClr val="bg2"/>
              </a:solidFill>
            </a:endParaRPr>
          </a:p>
        </p:txBody>
      </p:sp>
      <p:sp>
        <p:nvSpPr>
          <p:cNvPr id="64" name="決策 63">
            <a:extLst>
              <a:ext uri="{FF2B5EF4-FFF2-40B4-BE49-F238E27FC236}">
                <a16:creationId xmlns:a16="http://schemas.microsoft.com/office/drawing/2014/main" id="{15DE1EF5-7C4E-1B4E-B263-AB91EBF7DA91}"/>
              </a:ext>
            </a:extLst>
          </p:cNvPr>
          <p:cNvSpPr/>
          <p:nvPr/>
        </p:nvSpPr>
        <p:spPr>
          <a:xfrm>
            <a:off x="3846634" y="1700808"/>
            <a:ext cx="1992426" cy="1008312"/>
          </a:xfrm>
          <a:prstGeom prst="flowChartDecision">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200">
                <a:solidFill>
                  <a:schemeClr val="bg2"/>
                </a:solidFill>
              </a:rPr>
              <a:t>Find knees? </a:t>
            </a:r>
            <a:endParaRPr kumimoji="1" lang="zh-TW" altLang="en-US" sz="1200">
              <a:solidFill>
                <a:schemeClr val="bg2"/>
              </a:solidFill>
            </a:endParaRPr>
          </a:p>
        </p:txBody>
      </p:sp>
      <p:cxnSp>
        <p:nvCxnSpPr>
          <p:cNvPr id="68" name="肘形接點 67">
            <a:extLst>
              <a:ext uri="{FF2B5EF4-FFF2-40B4-BE49-F238E27FC236}">
                <a16:creationId xmlns:a16="http://schemas.microsoft.com/office/drawing/2014/main" id="{AB4240F5-AF30-8D41-9D14-72C82C50364B}"/>
              </a:ext>
            </a:extLst>
          </p:cNvPr>
          <p:cNvCxnSpPr>
            <a:cxnSpLocks/>
            <a:stCxn id="34" idx="3"/>
            <a:endCxn id="64" idx="0"/>
          </p:cNvCxnSpPr>
          <p:nvPr/>
        </p:nvCxnSpPr>
        <p:spPr>
          <a:xfrm flipV="1">
            <a:off x="2800427" y="1700808"/>
            <a:ext cx="2042420" cy="3024236"/>
          </a:xfrm>
          <a:prstGeom prst="bentConnector4">
            <a:avLst>
              <a:gd name="adj1" fmla="val 25612"/>
              <a:gd name="adj2" fmla="val 107559"/>
            </a:avLst>
          </a:prstGeom>
          <a:ln>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0" name="直線箭頭接點 69">
            <a:extLst>
              <a:ext uri="{FF2B5EF4-FFF2-40B4-BE49-F238E27FC236}">
                <a16:creationId xmlns:a16="http://schemas.microsoft.com/office/drawing/2014/main" id="{2A7127A7-F341-2E4A-A1C4-3354943C0A19}"/>
              </a:ext>
            </a:extLst>
          </p:cNvPr>
          <p:cNvCxnSpPr>
            <a:cxnSpLocks/>
          </p:cNvCxnSpPr>
          <p:nvPr/>
        </p:nvCxnSpPr>
        <p:spPr>
          <a:xfrm>
            <a:off x="4842847" y="2709120"/>
            <a:ext cx="0" cy="353457"/>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1" name="矩形 70">
            <a:extLst>
              <a:ext uri="{FF2B5EF4-FFF2-40B4-BE49-F238E27FC236}">
                <a16:creationId xmlns:a16="http://schemas.microsoft.com/office/drawing/2014/main" id="{F5BE4353-6C4D-D54F-A4C7-DE166AB60C5D}"/>
              </a:ext>
            </a:extLst>
          </p:cNvPr>
          <p:cNvSpPr/>
          <p:nvPr/>
        </p:nvSpPr>
        <p:spPr>
          <a:xfrm>
            <a:off x="4854680" y="2645190"/>
            <a:ext cx="441146" cy="369332"/>
          </a:xfrm>
          <a:prstGeom prst="rect">
            <a:avLst/>
          </a:prstGeom>
          <a:ln>
            <a:noFill/>
          </a:ln>
        </p:spPr>
        <p:txBody>
          <a:bodyPr wrap="none">
            <a:spAutoFit/>
          </a:bodyPr>
          <a:lstStyle/>
          <a:p>
            <a:r>
              <a:rPr kumimoji="1" lang="en-US" altLang="zh-TW">
                <a:solidFill>
                  <a:schemeClr val="bg2"/>
                </a:solidFill>
              </a:rPr>
              <a:t>no</a:t>
            </a:r>
            <a:endParaRPr lang="zh-TW" altLang="en-US">
              <a:solidFill>
                <a:schemeClr val="bg2"/>
              </a:solidFill>
            </a:endParaRPr>
          </a:p>
        </p:txBody>
      </p:sp>
      <p:sp>
        <p:nvSpPr>
          <p:cNvPr id="73" name="矩形 72">
            <a:extLst>
              <a:ext uri="{FF2B5EF4-FFF2-40B4-BE49-F238E27FC236}">
                <a16:creationId xmlns:a16="http://schemas.microsoft.com/office/drawing/2014/main" id="{095EEC57-B909-1D44-AA3B-5C1260D55221}"/>
              </a:ext>
            </a:extLst>
          </p:cNvPr>
          <p:cNvSpPr/>
          <p:nvPr/>
        </p:nvSpPr>
        <p:spPr>
          <a:xfrm>
            <a:off x="862690" y="5574735"/>
            <a:ext cx="1814817" cy="694866"/>
          </a:xfrm>
          <a:prstGeom prst="rect">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200">
                <a:solidFill>
                  <a:schemeClr val="bg2"/>
                </a:solidFill>
              </a:rPr>
              <a:t>return middle point of</a:t>
            </a:r>
          </a:p>
          <a:p>
            <a:pPr algn="ctr"/>
            <a:r>
              <a:rPr kumimoji="1" lang="en-US" altLang="zh-TW" sz="1200">
                <a:solidFill>
                  <a:schemeClr val="bg2"/>
                </a:solidFill>
              </a:rPr>
              <a:t>ankles</a:t>
            </a:r>
            <a:endParaRPr kumimoji="1" lang="zh-TW" altLang="en-US" sz="1200">
              <a:solidFill>
                <a:schemeClr val="bg2"/>
              </a:solidFill>
            </a:endParaRPr>
          </a:p>
        </p:txBody>
      </p:sp>
      <p:cxnSp>
        <p:nvCxnSpPr>
          <p:cNvPr id="74" name="直線箭頭接點 73">
            <a:extLst>
              <a:ext uri="{FF2B5EF4-FFF2-40B4-BE49-F238E27FC236}">
                <a16:creationId xmlns:a16="http://schemas.microsoft.com/office/drawing/2014/main" id="{63091BA0-AF9B-D24E-8231-E64DC6A15D63}"/>
              </a:ext>
            </a:extLst>
          </p:cNvPr>
          <p:cNvCxnSpPr>
            <a:cxnSpLocks/>
            <a:stCxn id="64" idx="3"/>
            <a:endCxn id="58" idx="1"/>
          </p:cNvCxnSpPr>
          <p:nvPr/>
        </p:nvCxnSpPr>
        <p:spPr>
          <a:xfrm flipV="1">
            <a:off x="5839060" y="2177578"/>
            <a:ext cx="738138" cy="27386"/>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8" name="決策 77">
            <a:extLst>
              <a:ext uri="{FF2B5EF4-FFF2-40B4-BE49-F238E27FC236}">
                <a16:creationId xmlns:a16="http://schemas.microsoft.com/office/drawing/2014/main" id="{1222C92D-2600-5746-A946-A1D39EF59D45}"/>
              </a:ext>
            </a:extLst>
          </p:cNvPr>
          <p:cNvSpPr/>
          <p:nvPr/>
        </p:nvSpPr>
        <p:spPr>
          <a:xfrm>
            <a:off x="3854064" y="3062577"/>
            <a:ext cx="1992426" cy="1008312"/>
          </a:xfrm>
          <a:prstGeom prst="flowChartDecision">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200">
                <a:solidFill>
                  <a:schemeClr val="bg2"/>
                </a:solidFill>
              </a:rPr>
              <a:t>Find bows? </a:t>
            </a:r>
            <a:endParaRPr kumimoji="1" lang="zh-TW" altLang="en-US" sz="1200">
              <a:solidFill>
                <a:schemeClr val="bg2"/>
              </a:solidFill>
            </a:endParaRPr>
          </a:p>
        </p:txBody>
      </p:sp>
      <p:sp>
        <p:nvSpPr>
          <p:cNvPr id="79" name="決策 78">
            <a:extLst>
              <a:ext uri="{FF2B5EF4-FFF2-40B4-BE49-F238E27FC236}">
                <a16:creationId xmlns:a16="http://schemas.microsoft.com/office/drawing/2014/main" id="{D7F6E4AF-2453-4A4F-B4DF-8AC081067A17}"/>
              </a:ext>
            </a:extLst>
          </p:cNvPr>
          <p:cNvSpPr/>
          <p:nvPr/>
        </p:nvSpPr>
        <p:spPr>
          <a:xfrm>
            <a:off x="3846634" y="4424346"/>
            <a:ext cx="1992426" cy="1008312"/>
          </a:xfrm>
          <a:prstGeom prst="flowChartDecisi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200" dirty="0">
                <a:solidFill>
                  <a:schemeClr val="tx1"/>
                </a:solidFill>
              </a:rPr>
              <a:t>Find neck? </a:t>
            </a:r>
            <a:endParaRPr kumimoji="1" lang="zh-TW" altLang="en-US" sz="1200" dirty="0">
              <a:solidFill>
                <a:schemeClr val="tx1"/>
              </a:solidFill>
            </a:endParaRPr>
          </a:p>
        </p:txBody>
      </p:sp>
      <p:sp>
        <p:nvSpPr>
          <p:cNvPr id="80" name="矩形 79">
            <a:extLst>
              <a:ext uri="{FF2B5EF4-FFF2-40B4-BE49-F238E27FC236}">
                <a16:creationId xmlns:a16="http://schemas.microsoft.com/office/drawing/2014/main" id="{87690CE4-AEA5-BB41-9C2F-39AAF8F59AC0}"/>
              </a:ext>
            </a:extLst>
          </p:cNvPr>
          <p:cNvSpPr/>
          <p:nvPr/>
        </p:nvSpPr>
        <p:spPr>
          <a:xfrm>
            <a:off x="5008981" y="4079296"/>
            <a:ext cx="441146" cy="369332"/>
          </a:xfrm>
          <a:prstGeom prst="rect">
            <a:avLst/>
          </a:prstGeom>
          <a:ln>
            <a:noFill/>
          </a:ln>
        </p:spPr>
        <p:txBody>
          <a:bodyPr wrap="none">
            <a:spAutoFit/>
          </a:bodyPr>
          <a:lstStyle/>
          <a:p>
            <a:r>
              <a:rPr kumimoji="1" lang="en-US" altLang="zh-TW">
                <a:solidFill>
                  <a:schemeClr val="bg2"/>
                </a:solidFill>
              </a:rPr>
              <a:t>no</a:t>
            </a:r>
            <a:endParaRPr lang="zh-TW" altLang="en-US">
              <a:solidFill>
                <a:schemeClr val="bg2"/>
              </a:solidFill>
            </a:endParaRPr>
          </a:p>
        </p:txBody>
      </p:sp>
      <p:cxnSp>
        <p:nvCxnSpPr>
          <p:cNvPr id="81" name="直線箭頭接點 80">
            <a:extLst>
              <a:ext uri="{FF2B5EF4-FFF2-40B4-BE49-F238E27FC236}">
                <a16:creationId xmlns:a16="http://schemas.microsoft.com/office/drawing/2014/main" id="{36327E24-1D36-D046-BFC4-6DB14281F1DF}"/>
              </a:ext>
            </a:extLst>
          </p:cNvPr>
          <p:cNvCxnSpPr>
            <a:cxnSpLocks/>
          </p:cNvCxnSpPr>
          <p:nvPr/>
        </p:nvCxnSpPr>
        <p:spPr>
          <a:xfrm>
            <a:off x="4842847" y="4062482"/>
            <a:ext cx="0" cy="353457"/>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2" name="矩形 81">
            <a:extLst>
              <a:ext uri="{FF2B5EF4-FFF2-40B4-BE49-F238E27FC236}">
                <a16:creationId xmlns:a16="http://schemas.microsoft.com/office/drawing/2014/main" id="{C86ECA0E-110B-4640-B9BC-2137BBDB1468}"/>
              </a:ext>
            </a:extLst>
          </p:cNvPr>
          <p:cNvSpPr/>
          <p:nvPr/>
        </p:nvSpPr>
        <p:spPr>
          <a:xfrm>
            <a:off x="6577197" y="3214658"/>
            <a:ext cx="1814817" cy="694866"/>
          </a:xfrm>
          <a:prstGeom prst="rect">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200">
                <a:solidFill>
                  <a:schemeClr val="bg2"/>
                </a:solidFill>
              </a:rPr>
              <a:t>return middle point of</a:t>
            </a:r>
          </a:p>
          <a:p>
            <a:pPr algn="ctr"/>
            <a:r>
              <a:rPr kumimoji="1" lang="en-US" altLang="zh-TW" sz="1200">
                <a:solidFill>
                  <a:schemeClr val="bg2"/>
                </a:solidFill>
              </a:rPr>
              <a:t>bows</a:t>
            </a:r>
            <a:endParaRPr kumimoji="1" lang="zh-TW" altLang="en-US" sz="1200" dirty="0">
              <a:solidFill>
                <a:schemeClr val="bg2"/>
              </a:solidFill>
            </a:endParaRPr>
          </a:p>
        </p:txBody>
      </p:sp>
      <p:cxnSp>
        <p:nvCxnSpPr>
          <p:cNvPr id="83" name="直線箭頭接點 82">
            <a:extLst>
              <a:ext uri="{FF2B5EF4-FFF2-40B4-BE49-F238E27FC236}">
                <a16:creationId xmlns:a16="http://schemas.microsoft.com/office/drawing/2014/main" id="{C9B1E6DC-43AB-4F4F-BFC6-953B8F3A1471}"/>
              </a:ext>
            </a:extLst>
          </p:cNvPr>
          <p:cNvCxnSpPr>
            <a:cxnSpLocks/>
            <a:stCxn id="78" idx="3"/>
            <a:endCxn id="82" idx="1"/>
          </p:cNvCxnSpPr>
          <p:nvPr/>
        </p:nvCxnSpPr>
        <p:spPr>
          <a:xfrm flipV="1">
            <a:off x="5846490" y="3562091"/>
            <a:ext cx="730707" cy="4642"/>
          </a:xfrm>
          <a:prstGeom prst="straightConnector1">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87" name="矩形 86">
            <a:extLst>
              <a:ext uri="{FF2B5EF4-FFF2-40B4-BE49-F238E27FC236}">
                <a16:creationId xmlns:a16="http://schemas.microsoft.com/office/drawing/2014/main" id="{B03C93C9-6432-6146-AE31-2423CCA0D5C9}"/>
              </a:ext>
            </a:extLst>
          </p:cNvPr>
          <p:cNvSpPr/>
          <p:nvPr/>
        </p:nvSpPr>
        <p:spPr>
          <a:xfrm>
            <a:off x="6577197" y="4564505"/>
            <a:ext cx="1814817" cy="6948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200">
                <a:solidFill>
                  <a:schemeClr val="tx1"/>
                </a:solidFill>
              </a:rPr>
              <a:t>return neck</a:t>
            </a:r>
            <a:endParaRPr kumimoji="1" lang="zh-TW" altLang="en-US" sz="1200">
              <a:solidFill>
                <a:schemeClr val="tx1"/>
              </a:solidFill>
            </a:endParaRPr>
          </a:p>
        </p:txBody>
      </p:sp>
      <p:cxnSp>
        <p:nvCxnSpPr>
          <p:cNvPr id="89" name="直線箭頭接點 88">
            <a:extLst>
              <a:ext uri="{FF2B5EF4-FFF2-40B4-BE49-F238E27FC236}">
                <a16:creationId xmlns:a16="http://schemas.microsoft.com/office/drawing/2014/main" id="{49612AB8-2B69-5F4D-8747-2245D7E6D300}"/>
              </a:ext>
            </a:extLst>
          </p:cNvPr>
          <p:cNvCxnSpPr>
            <a:cxnSpLocks/>
            <a:stCxn id="79" idx="2"/>
          </p:cNvCxnSpPr>
          <p:nvPr/>
        </p:nvCxnSpPr>
        <p:spPr>
          <a:xfrm>
            <a:off x="4842847" y="5432658"/>
            <a:ext cx="0" cy="300598"/>
          </a:xfrm>
          <a:prstGeom prst="straightConnector1">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94" name="矩形 93">
            <a:extLst>
              <a:ext uri="{FF2B5EF4-FFF2-40B4-BE49-F238E27FC236}">
                <a16:creationId xmlns:a16="http://schemas.microsoft.com/office/drawing/2014/main" id="{486AAF1B-4869-3F48-8990-D4D4F6378B0D}"/>
              </a:ext>
            </a:extLst>
          </p:cNvPr>
          <p:cNvSpPr/>
          <p:nvPr/>
        </p:nvSpPr>
        <p:spPr>
          <a:xfrm>
            <a:off x="3942868" y="5745404"/>
            <a:ext cx="1814817" cy="694866"/>
          </a:xfrm>
          <a:prstGeom prst="rect">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200">
                <a:solidFill>
                  <a:schemeClr val="bg2"/>
                </a:solidFill>
              </a:rPr>
              <a:t>Human Not Found</a:t>
            </a:r>
            <a:endParaRPr kumimoji="1" lang="zh-TW" altLang="en-US" sz="1200">
              <a:solidFill>
                <a:schemeClr val="bg2"/>
              </a:solidFill>
            </a:endParaRPr>
          </a:p>
        </p:txBody>
      </p:sp>
      <p:cxnSp>
        <p:nvCxnSpPr>
          <p:cNvPr id="95" name="直線箭頭接點 94">
            <a:extLst>
              <a:ext uri="{FF2B5EF4-FFF2-40B4-BE49-F238E27FC236}">
                <a16:creationId xmlns:a16="http://schemas.microsoft.com/office/drawing/2014/main" id="{407B985C-BFA0-9B47-87EE-B6E654AC1F97}"/>
              </a:ext>
            </a:extLst>
          </p:cNvPr>
          <p:cNvCxnSpPr>
            <a:cxnSpLocks/>
          </p:cNvCxnSpPr>
          <p:nvPr/>
        </p:nvCxnSpPr>
        <p:spPr>
          <a:xfrm flipV="1">
            <a:off x="5839057" y="4919218"/>
            <a:ext cx="730707" cy="464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8" name="矩形 97">
            <a:extLst>
              <a:ext uri="{FF2B5EF4-FFF2-40B4-BE49-F238E27FC236}">
                <a16:creationId xmlns:a16="http://schemas.microsoft.com/office/drawing/2014/main" id="{1811D2D9-7C4D-F748-83DF-0D7702B6ECF4}"/>
              </a:ext>
            </a:extLst>
          </p:cNvPr>
          <p:cNvSpPr/>
          <p:nvPr/>
        </p:nvSpPr>
        <p:spPr>
          <a:xfrm>
            <a:off x="5722003" y="1747249"/>
            <a:ext cx="543739" cy="369332"/>
          </a:xfrm>
          <a:prstGeom prst="rect">
            <a:avLst/>
          </a:prstGeom>
          <a:ln>
            <a:noFill/>
          </a:ln>
        </p:spPr>
        <p:txBody>
          <a:bodyPr wrap="none">
            <a:spAutoFit/>
          </a:bodyPr>
          <a:lstStyle/>
          <a:p>
            <a:r>
              <a:rPr kumimoji="1" lang="en-US" altLang="zh-TW">
                <a:solidFill>
                  <a:schemeClr val="bg2"/>
                </a:solidFill>
              </a:rPr>
              <a:t>yes</a:t>
            </a:r>
            <a:endParaRPr kumimoji="1" lang="zh-TW" altLang="en-US" dirty="0">
              <a:solidFill>
                <a:schemeClr val="bg2"/>
              </a:solidFill>
            </a:endParaRPr>
          </a:p>
        </p:txBody>
      </p:sp>
      <p:sp>
        <p:nvSpPr>
          <p:cNvPr id="99" name="矩形 98">
            <a:extLst>
              <a:ext uri="{FF2B5EF4-FFF2-40B4-BE49-F238E27FC236}">
                <a16:creationId xmlns:a16="http://schemas.microsoft.com/office/drawing/2014/main" id="{540A3F2F-E76A-B445-917F-A477CE4771E7}"/>
              </a:ext>
            </a:extLst>
          </p:cNvPr>
          <p:cNvSpPr/>
          <p:nvPr/>
        </p:nvSpPr>
        <p:spPr>
          <a:xfrm>
            <a:off x="5740511" y="3129989"/>
            <a:ext cx="543739" cy="369332"/>
          </a:xfrm>
          <a:prstGeom prst="rect">
            <a:avLst/>
          </a:prstGeom>
          <a:ln>
            <a:noFill/>
          </a:ln>
        </p:spPr>
        <p:txBody>
          <a:bodyPr wrap="none">
            <a:spAutoFit/>
          </a:bodyPr>
          <a:lstStyle/>
          <a:p>
            <a:r>
              <a:rPr kumimoji="1" lang="en-US" altLang="zh-TW">
                <a:solidFill>
                  <a:schemeClr val="bg2"/>
                </a:solidFill>
              </a:rPr>
              <a:t>yes</a:t>
            </a:r>
            <a:endParaRPr lang="zh-TW" altLang="en-US" dirty="0">
              <a:solidFill>
                <a:schemeClr val="bg2"/>
              </a:solidFill>
            </a:endParaRPr>
          </a:p>
        </p:txBody>
      </p:sp>
      <p:sp>
        <p:nvSpPr>
          <p:cNvPr id="100" name="矩形 99">
            <a:extLst>
              <a:ext uri="{FF2B5EF4-FFF2-40B4-BE49-F238E27FC236}">
                <a16:creationId xmlns:a16="http://schemas.microsoft.com/office/drawing/2014/main" id="{41E3C26E-8938-AA4B-A934-D8E57BAF8DA5}"/>
              </a:ext>
            </a:extLst>
          </p:cNvPr>
          <p:cNvSpPr/>
          <p:nvPr/>
        </p:nvSpPr>
        <p:spPr>
          <a:xfrm>
            <a:off x="5785891" y="4536401"/>
            <a:ext cx="543739" cy="369332"/>
          </a:xfrm>
          <a:prstGeom prst="rect">
            <a:avLst/>
          </a:prstGeom>
          <a:ln>
            <a:noFill/>
          </a:ln>
        </p:spPr>
        <p:txBody>
          <a:bodyPr wrap="none">
            <a:spAutoFit/>
          </a:bodyPr>
          <a:lstStyle/>
          <a:p>
            <a:r>
              <a:rPr kumimoji="1" lang="en-US" altLang="zh-TW"/>
              <a:t>yes</a:t>
            </a:r>
            <a:endParaRPr lang="zh-TW" altLang="en-US"/>
          </a:p>
        </p:txBody>
      </p:sp>
      <p:sp>
        <p:nvSpPr>
          <p:cNvPr id="101" name="矩形 100">
            <a:extLst>
              <a:ext uri="{FF2B5EF4-FFF2-40B4-BE49-F238E27FC236}">
                <a16:creationId xmlns:a16="http://schemas.microsoft.com/office/drawing/2014/main" id="{82AA93CA-6A59-6B4D-8827-9202FAD43513}"/>
              </a:ext>
            </a:extLst>
          </p:cNvPr>
          <p:cNvSpPr/>
          <p:nvPr/>
        </p:nvSpPr>
        <p:spPr>
          <a:xfrm>
            <a:off x="4899808" y="5363924"/>
            <a:ext cx="441146" cy="369332"/>
          </a:xfrm>
          <a:prstGeom prst="rect">
            <a:avLst/>
          </a:prstGeom>
          <a:ln>
            <a:noFill/>
          </a:ln>
        </p:spPr>
        <p:txBody>
          <a:bodyPr wrap="none">
            <a:spAutoFit/>
          </a:bodyPr>
          <a:lstStyle/>
          <a:p>
            <a:r>
              <a:rPr kumimoji="1" lang="en-US" altLang="zh-TW">
                <a:solidFill>
                  <a:schemeClr val="bg2"/>
                </a:solidFill>
              </a:rPr>
              <a:t>no</a:t>
            </a:r>
            <a:endParaRPr lang="zh-TW" altLang="en-US">
              <a:solidFill>
                <a:schemeClr val="bg2"/>
              </a:solidFill>
            </a:endParaRPr>
          </a:p>
        </p:txBody>
      </p:sp>
      <p:sp>
        <p:nvSpPr>
          <p:cNvPr id="102" name="矩形 101">
            <a:extLst>
              <a:ext uri="{FF2B5EF4-FFF2-40B4-BE49-F238E27FC236}">
                <a16:creationId xmlns:a16="http://schemas.microsoft.com/office/drawing/2014/main" id="{E46558D7-C426-574E-AF6D-B9897C83B8BC}"/>
              </a:ext>
            </a:extLst>
          </p:cNvPr>
          <p:cNvSpPr/>
          <p:nvPr/>
        </p:nvSpPr>
        <p:spPr>
          <a:xfrm>
            <a:off x="1767983" y="5154522"/>
            <a:ext cx="543739" cy="369332"/>
          </a:xfrm>
          <a:prstGeom prst="rect">
            <a:avLst/>
          </a:prstGeom>
        </p:spPr>
        <p:txBody>
          <a:bodyPr wrap="none">
            <a:spAutoFit/>
          </a:bodyPr>
          <a:lstStyle/>
          <a:p>
            <a:r>
              <a:rPr kumimoji="1" lang="en-US" altLang="zh-TW" dirty="0">
                <a:solidFill>
                  <a:schemeClr val="bg2"/>
                </a:solidFill>
              </a:rPr>
              <a:t>yes</a:t>
            </a:r>
            <a:endParaRPr kumimoji="1" lang="zh-TW" altLang="en-US" dirty="0">
              <a:solidFill>
                <a:schemeClr val="bg2"/>
              </a:solidFill>
            </a:endParaRPr>
          </a:p>
        </p:txBody>
      </p:sp>
      <p:sp>
        <p:nvSpPr>
          <p:cNvPr id="103" name="矩形 102">
            <a:extLst>
              <a:ext uri="{FF2B5EF4-FFF2-40B4-BE49-F238E27FC236}">
                <a16:creationId xmlns:a16="http://schemas.microsoft.com/office/drawing/2014/main" id="{3D390713-7F8F-6746-8BF9-662BED58CA37}"/>
              </a:ext>
            </a:extLst>
          </p:cNvPr>
          <p:cNvSpPr/>
          <p:nvPr/>
        </p:nvSpPr>
        <p:spPr>
          <a:xfrm>
            <a:off x="2701843" y="4343814"/>
            <a:ext cx="441146" cy="369332"/>
          </a:xfrm>
          <a:prstGeom prst="rect">
            <a:avLst/>
          </a:prstGeom>
        </p:spPr>
        <p:txBody>
          <a:bodyPr wrap="none">
            <a:spAutoFit/>
          </a:bodyPr>
          <a:lstStyle/>
          <a:p>
            <a:r>
              <a:rPr kumimoji="1" lang="en-US" altLang="zh-TW" dirty="0">
                <a:solidFill>
                  <a:schemeClr val="bg2"/>
                </a:solidFill>
              </a:rPr>
              <a:t>no</a:t>
            </a:r>
            <a:endParaRPr kumimoji="1" lang="zh-TW" altLang="en-US" dirty="0">
              <a:solidFill>
                <a:schemeClr val="bg2"/>
              </a:solidFill>
            </a:endParaRPr>
          </a:p>
        </p:txBody>
      </p:sp>
      <p:pic>
        <p:nvPicPr>
          <p:cNvPr id="104" name="圖片 103">
            <a:extLst>
              <a:ext uri="{FF2B5EF4-FFF2-40B4-BE49-F238E27FC236}">
                <a16:creationId xmlns:a16="http://schemas.microsoft.com/office/drawing/2014/main" id="{2FFF6B3C-BA0B-2243-B9CC-024BF4D755D6}"/>
              </a:ext>
            </a:extLst>
          </p:cNvPr>
          <p:cNvPicPr>
            <a:picLocks noChangeAspect="1"/>
          </p:cNvPicPr>
          <p:nvPr/>
        </p:nvPicPr>
        <p:blipFill>
          <a:blip r:embed="rId4"/>
          <a:stretch>
            <a:fillRect/>
          </a:stretch>
        </p:blipFill>
        <p:spPr>
          <a:xfrm>
            <a:off x="12357718" y="1140346"/>
            <a:ext cx="8585200" cy="4457700"/>
          </a:xfrm>
          <a:prstGeom prst="rect">
            <a:avLst/>
          </a:prstGeom>
        </p:spPr>
      </p:pic>
      <p:cxnSp>
        <p:nvCxnSpPr>
          <p:cNvPr id="8" name="直線單箭頭接點 7">
            <a:extLst>
              <a:ext uri="{FF2B5EF4-FFF2-40B4-BE49-F238E27FC236}">
                <a16:creationId xmlns:a16="http://schemas.microsoft.com/office/drawing/2014/main" id="{052711E7-D1C6-4D3B-8987-9F0B7F44A778}"/>
              </a:ext>
            </a:extLst>
          </p:cNvPr>
          <p:cNvCxnSpPr>
            <a:cxnSpLocks/>
          </p:cNvCxnSpPr>
          <p:nvPr/>
        </p:nvCxnSpPr>
        <p:spPr>
          <a:xfrm flipV="1">
            <a:off x="8063824" y="4044159"/>
            <a:ext cx="2045522" cy="861574"/>
          </a:xfrm>
          <a:prstGeom prst="straightConnector1">
            <a:avLst/>
          </a:prstGeom>
          <a:ln w="190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4" name="橢圓 13">
            <a:extLst>
              <a:ext uri="{FF2B5EF4-FFF2-40B4-BE49-F238E27FC236}">
                <a16:creationId xmlns:a16="http://schemas.microsoft.com/office/drawing/2014/main" id="{DE8DD7D9-BF53-4F72-B11A-63BC79F74AA1}"/>
              </a:ext>
            </a:extLst>
          </p:cNvPr>
          <p:cNvSpPr/>
          <p:nvPr/>
        </p:nvSpPr>
        <p:spPr>
          <a:xfrm>
            <a:off x="9855033" y="3630871"/>
            <a:ext cx="951950" cy="59001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3985609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a:xfrm>
            <a:off x="609600" y="533400"/>
            <a:ext cx="10972800" cy="990600"/>
          </a:xfrm>
        </p:spPr>
        <p:txBody>
          <a:bodyPr/>
          <a:lstStyle/>
          <a:p>
            <a:r>
              <a:rPr lang="en-US" altLang="zh-TW" dirty="0"/>
              <a:t>Feet Position Estimation</a:t>
            </a:r>
            <a:r>
              <a:rPr lang="zh-TW" altLang="en-US" dirty="0"/>
              <a:t> </a:t>
            </a:r>
            <a:r>
              <a:rPr lang="en-US" altLang="zh-TW" dirty="0"/>
              <a:t>Algorithm</a:t>
            </a:r>
            <a:endParaRPr lang="zh-TW" altLang="en-US" dirty="0"/>
          </a:p>
        </p:txBody>
      </p:sp>
      <p:sp>
        <p:nvSpPr>
          <p:cNvPr id="4" name="投影片編號版面配置區 3"/>
          <p:cNvSpPr>
            <a:spLocks noGrp="1"/>
          </p:cNvSpPr>
          <p:nvPr>
            <p:ph type="sldNum" sz="quarter" idx="12"/>
          </p:nvPr>
        </p:nvSpPr>
        <p:spPr/>
        <p:txBody>
          <a:bodyPr/>
          <a:lstStyle/>
          <a:p>
            <a:fld id="{73DA0BB7-265A-403C-9275-D587AB510EDC}" type="slidenum">
              <a:rPr lang="zh-TW" altLang="en-US" smtClean="0"/>
              <a:pPr/>
              <a:t>27</a:t>
            </a:fld>
            <a:endParaRPr lang="zh-TW" altLang="en-US" dirty="0"/>
          </a:p>
        </p:txBody>
      </p:sp>
      <p:sp>
        <p:nvSpPr>
          <p:cNvPr id="3" name="圓角矩形 2">
            <a:extLst>
              <a:ext uri="{FF2B5EF4-FFF2-40B4-BE49-F238E27FC236}">
                <a16:creationId xmlns:a16="http://schemas.microsoft.com/office/drawing/2014/main" id="{8128323F-A15F-E54A-8ADC-F847CC8641E5}"/>
              </a:ext>
            </a:extLst>
          </p:cNvPr>
          <p:cNvSpPr/>
          <p:nvPr/>
        </p:nvSpPr>
        <p:spPr>
          <a:xfrm>
            <a:off x="896806" y="1557373"/>
            <a:ext cx="1814817" cy="439429"/>
          </a:xfrm>
          <a:prstGeom prst="roundRect">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200">
                <a:solidFill>
                  <a:schemeClr val="bg2"/>
                </a:solidFill>
              </a:rPr>
              <a:t>Image Capture</a:t>
            </a:r>
            <a:endParaRPr kumimoji="1" lang="zh-TW" altLang="en-US" sz="1200">
              <a:solidFill>
                <a:schemeClr val="bg2"/>
              </a:solidFill>
            </a:endParaRPr>
          </a:p>
        </p:txBody>
      </p:sp>
      <p:cxnSp>
        <p:nvCxnSpPr>
          <p:cNvPr id="9" name="直線箭頭接點 8">
            <a:extLst>
              <a:ext uri="{FF2B5EF4-FFF2-40B4-BE49-F238E27FC236}">
                <a16:creationId xmlns:a16="http://schemas.microsoft.com/office/drawing/2014/main" id="{5132AF68-538B-5547-9843-BB22A67D5DBC}"/>
              </a:ext>
            </a:extLst>
          </p:cNvPr>
          <p:cNvCxnSpPr>
            <a:cxnSpLocks/>
            <a:stCxn id="3" idx="2"/>
            <a:endCxn id="30" idx="0"/>
          </p:cNvCxnSpPr>
          <p:nvPr/>
        </p:nvCxnSpPr>
        <p:spPr>
          <a:xfrm>
            <a:off x="1804215" y="1996802"/>
            <a:ext cx="7429" cy="383071"/>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箭頭接點 12">
            <a:extLst>
              <a:ext uri="{FF2B5EF4-FFF2-40B4-BE49-F238E27FC236}">
                <a16:creationId xmlns:a16="http://schemas.microsoft.com/office/drawing/2014/main" id="{4D0D0CB3-EB87-064D-A25B-9F247781EDC2}"/>
              </a:ext>
            </a:extLst>
          </p:cNvPr>
          <p:cNvCxnSpPr>
            <a:cxnSpLocks/>
            <a:stCxn id="30" idx="2"/>
            <a:endCxn id="33" idx="0"/>
          </p:cNvCxnSpPr>
          <p:nvPr/>
        </p:nvCxnSpPr>
        <p:spPr>
          <a:xfrm flipH="1">
            <a:off x="1804215" y="2819108"/>
            <a:ext cx="7429" cy="353457"/>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0" name="矩形 29">
            <a:extLst>
              <a:ext uri="{FF2B5EF4-FFF2-40B4-BE49-F238E27FC236}">
                <a16:creationId xmlns:a16="http://schemas.microsoft.com/office/drawing/2014/main" id="{030F43F2-DA5D-EE48-974B-CFD9E8537B29}"/>
              </a:ext>
            </a:extLst>
          </p:cNvPr>
          <p:cNvSpPr/>
          <p:nvPr/>
        </p:nvSpPr>
        <p:spPr>
          <a:xfrm>
            <a:off x="911665" y="2379873"/>
            <a:ext cx="1799958" cy="439235"/>
          </a:xfrm>
          <a:prstGeom prst="rect">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200">
                <a:solidFill>
                  <a:schemeClr val="bg2"/>
                </a:solidFill>
              </a:rPr>
              <a:t>OpenPose</a:t>
            </a:r>
          </a:p>
          <a:p>
            <a:pPr algn="ctr"/>
            <a:r>
              <a:rPr kumimoji="1" lang="en-US" altLang="zh-TW" sz="1200">
                <a:solidFill>
                  <a:schemeClr val="bg2"/>
                </a:solidFill>
              </a:rPr>
              <a:t>Estimation</a:t>
            </a:r>
          </a:p>
        </p:txBody>
      </p:sp>
      <p:sp>
        <p:nvSpPr>
          <p:cNvPr id="33" name="矩形 32">
            <a:extLst>
              <a:ext uri="{FF2B5EF4-FFF2-40B4-BE49-F238E27FC236}">
                <a16:creationId xmlns:a16="http://schemas.microsoft.com/office/drawing/2014/main" id="{B40A3052-4003-0547-A850-A8CE157B1DD0}"/>
              </a:ext>
            </a:extLst>
          </p:cNvPr>
          <p:cNvSpPr/>
          <p:nvPr/>
        </p:nvSpPr>
        <p:spPr>
          <a:xfrm>
            <a:off x="896806" y="3172565"/>
            <a:ext cx="1814817" cy="694866"/>
          </a:xfrm>
          <a:prstGeom prst="rect">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200">
                <a:solidFill>
                  <a:schemeClr val="bg2"/>
                </a:solidFill>
              </a:rPr>
              <a:t>Extract</a:t>
            </a:r>
            <a:r>
              <a:rPr kumimoji="1" lang="zh-TW" altLang="en-US" sz="1200">
                <a:solidFill>
                  <a:schemeClr val="bg2"/>
                </a:solidFill>
              </a:rPr>
              <a:t> </a:t>
            </a:r>
            <a:r>
              <a:rPr kumimoji="1" lang="en-US" altLang="zh-TW" sz="1200">
                <a:solidFill>
                  <a:schemeClr val="bg2"/>
                </a:solidFill>
              </a:rPr>
              <a:t>Several</a:t>
            </a:r>
          </a:p>
          <a:p>
            <a:pPr algn="ctr"/>
            <a:r>
              <a:rPr kumimoji="1" lang="en-US" altLang="zh-TW" sz="1200">
                <a:solidFill>
                  <a:schemeClr val="bg2"/>
                </a:solidFill>
              </a:rPr>
              <a:t>Body Points</a:t>
            </a:r>
            <a:endParaRPr kumimoji="1" lang="zh-TW" altLang="en-US" sz="1200">
              <a:solidFill>
                <a:schemeClr val="bg2"/>
              </a:solidFill>
            </a:endParaRPr>
          </a:p>
        </p:txBody>
      </p:sp>
      <p:sp>
        <p:nvSpPr>
          <p:cNvPr id="34" name="決策 33">
            <a:extLst>
              <a:ext uri="{FF2B5EF4-FFF2-40B4-BE49-F238E27FC236}">
                <a16:creationId xmlns:a16="http://schemas.microsoft.com/office/drawing/2014/main" id="{36A89826-BEFF-8F44-A5E1-7A31BBF86C4F}"/>
              </a:ext>
            </a:extLst>
          </p:cNvPr>
          <p:cNvSpPr/>
          <p:nvPr/>
        </p:nvSpPr>
        <p:spPr>
          <a:xfrm>
            <a:off x="808001" y="4220888"/>
            <a:ext cx="1992426" cy="1008312"/>
          </a:xfrm>
          <a:prstGeom prst="flowChartDecision">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200">
                <a:solidFill>
                  <a:schemeClr val="bg2"/>
                </a:solidFill>
              </a:rPr>
              <a:t>Find ankles? </a:t>
            </a:r>
            <a:endParaRPr kumimoji="1" lang="zh-TW" altLang="en-US" sz="1200">
              <a:solidFill>
                <a:schemeClr val="bg2"/>
              </a:solidFill>
            </a:endParaRPr>
          </a:p>
        </p:txBody>
      </p:sp>
      <p:sp>
        <p:nvSpPr>
          <p:cNvPr id="35" name="文字方塊 34">
            <a:extLst>
              <a:ext uri="{FF2B5EF4-FFF2-40B4-BE49-F238E27FC236}">
                <a16:creationId xmlns:a16="http://schemas.microsoft.com/office/drawing/2014/main" id="{8BCB9E67-BA2E-DC4A-B8F0-B05FA17A95E5}"/>
              </a:ext>
            </a:extLst>
          </p:cNvPr>
          <p:cNvSpPr txBox="1"/>
          <p:nvPr/>
        </p:nvSpPr>
        <p:spPr>
          <a:xfrm>
            <a:off x="9130154" y="3182445"/>
            <a:ext cx="184731" cy="369332"/>
          </a:xfrm>
          <a:prstGeom prst="rect">
            <a:avLst/>
          </a:prstGeom>
          <a:noFill/>
        </p:spPr>
        <p:txBody>
          <a:bodyPr wrap="none" rtlCol="0">
            <a:spAutoFit/>
          </a:bodyPr>
          <a:lstStyle/>
          <a:p>
            <a:endParaRPr kumimoji="1" lang="zh-TW" altLang="en-US"/>
          </a:p>
        </p:txBody>
      </p:sp>
      <p:cxnSp>
        <p:nvCxnSpPr>
          <p:cNvPr id="36" name="直線箭頭接點 35">
            <a:extLst>
              <a:ext uri="{FF2B5EF4-FFF2-40B4-BE49-F238E27FC236}">
                <a16:creationId xmlns:a16="http://schemas.microsoft.com/office/drawing/2014/main" id="{B0AE1C50-BA64-7344-B513-8A924426143C}"/>
              </a:ext>
            </a:extLst>
          </p:cNvPr>
          <p:cNvCxnSpPr>
            <a:cxnSpLocks/>
            <a:stCxn id="33" idx="2"/>
            <a:endCxn id="34" idx="0"/>
          </p:cNvCxnSpPr>
          <p:nvPr/>
        </p:nvCxnSpPr>
        <p:spPr>
          <a:xfrm flipH="1">
            <a:off x="1804214" y="3867431"/>
            <a:ext cx="1" cy="353457"/>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6" name="直線箭頭接點 55">
            <a:extLst>
              <a:ext uri="{FF2B5EF4-FFF2-40B4-BE49-F238E27FC236}">
                <a16:creationId xmlns:a16="http://schemas.microsoft.com/office/drawing/2014/main" id="{DD166B64-AAFE-D649-A611-7FFD610A5A1A}"/>
              </a:ext>
            </a:extLst>
          </p:cNvPr>
          <p:cNvCxnSpPr>
            <a:cxnSpLocks/>
          </p:cNvCxnSpPr>
          <p:nvPr/>
        </p:nvCxnSpPr>
        <p:spPr>
          <a:xfrm>
            <a:off x="1770099" y="5229200"/>
            <a:ext cx="0" cy="353457"/>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8" name="矩形 57">
            <a:extLst>
              <a:ext uri="{FF2B5EF4-FFF2-40B4-BE49-F238E27FC236}">
                <a16:creationId xmlns:a16="http://schemas.microsoft.com/office/drawing/2014/main" id="{1664A617-43B4-FA46-B436-E4B81F3F80A1}"/>
              </a:ext>
            </a:extLst>
          </p:cNvPr>
          <p:cNvSpPr/>
          <p:nvPr/>
        </p:nvSpPr>
        <p:spPr>
          <a:xfrm>
            <a:off x="6577198" y="1830145"/>
            <a:ext cx="1814817" cy="694866"/>
          </a:xfrm>
          <a:prstGeom prst="rect">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200">
                <a:solidFill>
                  <a:schemeClr val="bg2"/>
                </a:solidFill>
              </a:rPr>
              <a:t>return middle</a:t>
            </a:r>
            <a:r>
              <a:rPr kumimoji="1" lang="en-US" altLang="zh-TW" sz="1200" dirty="0">
                <a:solidFill>
                  <a:schemeClr val="bg2"/>
                </a:solidFill>
              </a:rPr>
              <a:t> point of</a:t>
            </a:r>
          </a:p>
          <a:p>
            <a:pPr algn="ctr"/>
            <a:r>
              <a:rPr kumimoji="1" lang="en-US" altLang="zh-TW" sz="1200" dirty="0">
                <a:solidFill>
                  <a:schemeClr val="bg2"/>
                </a:solidFill>
              </a:rPr>
              <a:t>knees</a:t>
            </a:r>
            <a:endParaRPr kumimoji="1" lang="zh-TW" altLang="en-US" sz="1200" dirty="0">
              <a:solidFill>
                <a:schemeClr val="bg2"/>
              </a:solidFill>
            </a:endParaRPr>
          </a:p>
        </p:txBody>
      </p:sp>
      <p:sp>
        <p:nvSpPr>
          <p:cNvPr id="64" name="決策 63">
            <a:extLst>
              <a:ext uri="{FF2B5EF4-FFF2-40B4-BE49-F238E27FC236}">
                <a16:creationId xmlns:a16="http://schemas.microsoft.com/office/drawing/2014/main" id="{15DE1EF5-7C4E-1B4E-B263-AB91EBF7DA91}"/>
              </a:ext>
            </a:extLst>
          </p:cNvPr>
          <p:cNvSpPr/>
          <p:nvPr/>
        </p:nvSpPr>
        <p:spPr>
          <a:xfrm>
            <a:off x="3846634" y="1700808"/>
            <a:ext cx="1992426" cy="1008312"/>
          </a:xfrm>
          <a:prstGeom prst="flowChartDecision">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200">
                <a:solidFill>
                  <a:schemeClr val="bg2"/>
                </a:solidFill>
              </a:rPr>
              <a:t>Find knees? </a:t>
            </a:r>
            <a:endParaRPr kumimoji="1" lang="zh-TW" altLang="en-US" sz="1200">
              <a:solidFill>
                <a:schemeClr val="bg2"/>
              </a:solidFill>
            </a:endParaRPr>
          </a:p>
        </p:txBody>
      </p:sp>
      <p:cxnSp>
        <p:nvCxnSpPr>
          <p:cNvPr id="68" name="肘形接點 67">
            <a:extLst>
              <a:ext uri="{FF2B5EF4-FFF2-40B4-BE49-F238E27FC236}">
                <a16:creationId xmlns:a16="http://schemas.microsoft.com/office/drawing/2014/main" id="{AB4240F5-AF30-8D41-9D14-72C82C50364B}"/>
              </a:ext>
            </a:extLst>
          </p:cNvPr>
          <p:cNvCxnSpPr>
            <a:cxnSpLocks/>
            <a:stCxn id="34" idx="3"/>
            <a:endCxn id="64" idx="0"/>
          </p:cNvCxnSpPr>
          <p:nvPr/>
        </p:nvCxnSpPr>
        <p:spPr>
          <a:xfrm flipV="1">
            <a:off x="2800427" y="1700808"/>
            <a:ext cx="2042420" cy="3024236"/>
          </a:xfrm>
          <a:prstGeom prst="bentConnector4">
            <a:avLst>
              <a:gd name="adj1" fmla="val 25612"/>
              <a:gd name="adj2" fmla="val 107559"/>
            </a:avLst>
          </a:prstGeom>
          <a:ln>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0" name="直線箭頭接點 69">
            <a:extLst>
              <a:ext uri="{FF2B5EF4-FFF2-40B4-BE49-F238E27FC236}">
                <a16:creationId xmlns:a16="http://schemas.microsoft.com/office/drawing/2014/main" id="{2A7127A7-F341-2E4A-A1C4-3354943C0A19}"/>
              </a:ext>
            </a:extLst>
          </p:cNvPr>
          <p:cNvCxnSpPr>
            <a:cxnSpLocks/>
          </p:cNvCxnSpPr>
          <p:nvPr/>
        </p:nvCxnSpPr>
        <p:spPr>
          <a:xfrm>
            <a:off x="4842847" y="2709120"/>
            <a:ext cx="0" cy="353457"/>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1" name="矩形 70">
            <a:extLst>
              <a:ext uri="{FF2B5EF4-FFF2-40B4-BE49-F238E27FC236}">
                <a16:creationId xmlns:a16="http://schemas.microsoft.com/office/drawing/2014/main" id="{F5BE4353-6C4D-D54F-A4C7-DE166AB60C5D}"/>
              </a:ext>
            </a:extLst>
          </p:cNvPr>
          <p:cNvSpPr/>
          <p:nvPr/>
        </p:nvSpPr>
        <p:spPr>
          <a:xfrm>
            <a:off x="4854680" y="2645190"/>
            <a:ext cx="441146" cy="369332"/>
          </a:xfrm>
          <a:prstGeom prst="rect">
            <a:avLst/>
          </a:prstGeom>
          <a:ln>
            <a:noFill/>
          </a:ln>
        </p:spPr>
        <p:txBody>
          <a:bodyPr wrap="none">
            <a:spAutoFit/>
          </a:bodyPr>
          <a:lstStyle/>
          <a:p>
            <a:r>
              <a:rPr kumimoji="1" lang="en-US" altLang="zh-TW">
                <a:solidFill>
                  <a:schemeClr val="bg2"/>
                </a:solidFill>
              </a:rPr>
              <a:t>no</a:t>
            </a:r>
            <a:endParaRPr lang="zh-TW" altLang="en-US">
              <a:solidFill>
                <a:schemeClr val="bg2"/>
              </a:solidFill>
            </a:endParaRPr>
          </a:p>
        </p:txBody>
      </p:sp>
      <p:sp>
        <p:nvSpPr>
          <p:cNvPr id="73" name="矩形 72">
            <a:extLst>
              <a:ext uri="{FF2B5EF4-FFF2-40B4-BE49-F238E27FC236}">
                <a16:creationId xmlns:a16="http://schemas.microsoft.com/office/drawing/2014/main" id="{095EEC57-B909-1D44-AA3B-5C1260D55221}"/>
              </a:ext>
            </a:extLst>
          </p:cNvPr>
          <p:cNvSpPr/>
          <p:nvPr/>
        </p:nvSpPr>
        <p:spPr>
          <a:xfrm>
            <a:off x="862690" y="5574735"/>
            <a:ext cx="1814817" cy="694866"/>
          </a:xfrm>
          <a:prstGeom prst="rect">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200">
                <a:solidFill>
                  <a:schemeClr val="bg2"/>
                </a:solidFill>
              </a:rPr>
              <a:t>return middle point of</a:t>
            </a:r>
          </a:p>
          <a:p>
            <a:pPr algn="ctr"/>
            <a:r>
              <a:rPr kumimoji="1" lang="en-US" altLang="zh-TW" sz="1200">
                <a:solidFill>
                  <a:schemeClr val="bg2"/>
                </a:solidFill>
              </a:rPr>
              <a:t>ankles</a:t>
            </a:r>
            <a:endParaRPr kumimoji="1" lang="zh-TW" altLang="en-US" sz="1200">
              <a:solidFill>
                <a:schemeClr val="bg2"/>
              </a:solidFill>
            </a:endParaRPr>
          </a:p>
        </p:txBody>
      </p:sp>
      <p:cxnSp>
        <p:nvCxnSpPr>
          <p:cNvPr id="74" name="直線箭頭接點 73">
            <a:extLst>
              <a:ext uri="{FF2B5EF4-FFF2-40B4-BE49-F238E27FC236}">
                <a16:creationId xmlns:a16="http://schemas.microsoft.com/office/drawing/2014/main" id="{63091BA0-AF9B-D24E-8231-E64DC6A15D63}"/>
              </a:ext>
            </a:extLst>
          </p:cNvPr>
          <p:cNvCxnSpPr>
            <a:cxnSpLocks/>
            <a:stCxn id="64" idx="3"/>
            <a:endCxn id="58" idx="1"/>
          </p:cNvCxnSpPr>
          <p:nvPr/>
        </p:nvCxnSpPr>
        <p:spPr>
          <a:xfrm flipV="1">
            <a:off x="5839060" y="2177578"/>
            <a:ext cx="738138" cy="27386"/>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8" name="決策 77">
            <a:extLst>
              <a:ext uri="{FF2B5EF4-FFF2-40B4-BE49-F238E27FC236}">
                <a16:creationId xmlns:a16="http://schemas.microsoft.com/office/drawing/2014/main" id="{1222C92D-2600-5746-A946-A1D39EF59D45}"/>
              </a:ext>
            </a:extLst>
          </p:cNvPr>
          <p:cNvSpPr/>
          <p:nvPr/>
        </p:nvSpPr>
        <p:spPr>
          <a:xfrm>
            <a:off x="3854064" y="3062577"/>
            <a:ext cx="1992426" cy="1008312"/>
          </a:xfrm>
          <a:prstGeom prst="flowChartDecision">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200">
                <a:solidFill>
                  <a:schemeClr val="bg2"/>
                </a:solidFill>
              </a:rPr>
              <a:t>Find bows? </a:t>
            </a:r>
            <a:endParaRPr kumimoji="1" lang="zh-TW" altLang="en-US" sz="1200">
              <a:solidFill>
                <a:schemeClr val="bg2"/>
              </a:solidFill>
            </a:endParaRPr>
          </a:p>
        </p:txBody>
      </p:sp>
      <p:sp>
        <p:nvSpPr>
          <p:cNvPr id="79" name="決策 78">
            <a:extLst>
              <a:ext uri="{FF2B5EF4-FFF2-40B4-BE49-F238E27FC236}">
                <a16:creationId xmlns:a16="http://schemas.microsoft.com/office/drawing/2014/main" id="{D7F6E4AF-2453-4A4F-B4DF-8AC081067A17}"/>
              </a:ext>
            </a:extLst>
          </p:cNvPr>
          <p:cNvSpPr/>
          <p:nvPr/>
        </p:nvSpPr>
        <p:spPr>
          <a:xfrm>
            <a:off x="3846634" y="4424346"/>
            <a:ext cx="1992426" cy="1008312"/>
          </a:xfrm>
          <a:prstGeom prst="flowChartDecision">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200" dirty="0">
                <a:solidFill>
                  <a:schemeClr val="bg2"/>
                </a:solidFill>
              </a:rPr>
              <a:t>Find neck? </a:t>
            </a:r>
            <a:endParaRPr kumimoji="1" lang="zh-TW" altLang="en-US" sz="1200" dirty="0">
              <a:solidFill>
                <a:schemeClr val="bg2"/>
              </a:solidFill>
            </a:endParaRPr>
          </a:p>
        </p:txBody>
      </p:sp>
      <p:sp>
        <p:nvSpPr>
          <p:cNvPr id="80" name="矩形 79">
            <a:extLst>
              <a:ext uri="{FF2B5EF4-FFF2-40B4-BE49-F238E27FC236}">
                <a16:creationId xmlns:a16="http://schemas.microsoft.com/office/drawing/2014/main" id="{87690CE4-AEA5-BB41-9C2F-39AAF8F59AC0}"/>
              </a:ext>
            </a:extLst>
          </p:cNvPr>
          <p:cNvSpPr/>
          <p:nvPr/>
        </p:nvSpPr>
        <p:spPr>
          <a:xfrm>
            <a:off x="5008981" y="4079296"/>
            <a:ext cx="441146" cy="369332"/>
          </a:xfrm>
          <a:prstGeom prst="rect">
            <a:avLst/>
          </a:prstGeom>
          <a:ln>
            <a:noFill/>
          </a:ln>
        </p:spPr>
        <p:txBody>
          <a:bodyPr wrap="none">
            <a:spAutoFit/>
          </a:bodyPr>
          <a:lstStyle/>
          <a:p>
            <a:r>
              <a:rPr kumimoji="1" lang="en-US" altLang="zh-TW">
                <a:solidFill>
                  <a:schemeClr val="bg2"/>
                </a:solidFill>
              </a:rPr>
              <a:t>no</a:t>
            </a:r>
            <a:endParaRPr lang="zh-TW" altLang="en-US">
              <a:solidFill>
                <a:schemeClr val="bg2"/>
              </a:solidFill>
            </a:endParaRPr>
          </a:p>
        </p:txBody>
      </p:sp>
      <p:cxnSp>
        <p:nvCxnSpPr>
          <p:cNvPr id="81" name="直線箭頭接點 80">
            <a:extLst>
              <a:ext uri="{FF2B5EF4-FFF2-40B4-BE49-F238E27FC236}">
                <a16:creationId xmlns:a16="http://schemas.microsoft.com/office/drawing/2014/main" id="{36327E24-1D36-D046-BFC4-6DB14281F1DF}"/>
              </a:ext>
            </a:extLst>
          </p:cNvPr>
          <p:cNvCxnSpPr>
            <a:cxnSpLocks/>
          </p:cNvCxnSpPr>
          <p:nvPr/>
        </p:nvCxnSpPr>
        <p:spPr>
          <a:xfrm>
            <a:off x="4842847" y="4062482"/>
            <a:ext cx="0" cy="353457"/>
          </a:xfrm>
          <a:prstGeom prst="straightConnector1">
            <a:avLst/>
          </a:prstGeom>
          <a:ln>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2" name="矩形 81">
            <a:extLst>
              <a:ext uri="{FF2B5EF4-FFF2-40B4-BE49-F238E27FC236}">
                <a16:creationId xmlns:a16="http://schemas.microsoft.com/office/drawing/2014/main" id="{C86ECA0E-110B-4640-B9BC-2137BBDB1468}"/>
              </a:ext>
            </a:extLst>
          </p:cNvPr>
          <p:cNvSpPr/>
          <p:nvPr/>
        </p:nvSpPr>
        <p:spPr>
          <a:xfrm>
            <a:off x="6577197" y="3214658"/>
            <a:ext cx="1814817" cy="694866"/>
          </a:xfrm>
          <a:prstGeom prst="rect">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200">
                <a:solidFill>
                  <a:schemeClr val="bg2"/>
                </a:solidFill>
              </a:rPr>
              <a:t>return middle point of</a:t>
            </a:r>
          </a:p>
          <a:p>
            <a:pPr algn="ctr"/>
            <a:r>
              <a:rPr kumimoji="1" lang="en-US" altLang="zh-TW" sz="1200">
                <a:solidFill>
                  <a:schemeClr val="bg2"/>
                </a:solidFill>
              </a:rPr>
              <a:t>bows</a:t>
            </a:r>
            <a:endParaRPr kumimoji="1" lang="zh-TW" altLang="en-US" sz="1200" dirty="0">
              <a:solidFill>
                <a:schemeClr val="bg2"/>
              </a:solidFill>
            </a:endParaRPr>
          </a:p>
        </p:txBody>
      </p:sp>
      <p:cxnSp>
        <p:nvCxnSpPr>
          <p:cNvPr id="83" name="直線箭頭接點 82">
            <a:extLst>
              <a:ext uri="{FF2B5EF4-FFF2-40B4-BE49-F238E27FC236}">
                <a16:creationId xmlns:a16="http://schemas.microsoft.com/office/drawing/2014/main" id="{C9B1E6DC-43AB-4F4F-BFC6-953B8F3A1471}"/>
              </a:ext>
            </a:extLst>
          </p:cNvPr>
          <p:cNvCxnSpPr>
            <a:cxnSpLocks/>
            <a:stCxn id="78" idx="3"/>
            <a:endCxn id="82" idx="1"/>
          </p:cNvCxnSpPr>
          <p:nvPr/>
        </p:nvCxnSpPr>
        <p:spPr>
          <a:xfrm flipV="1">
            <a:off x="5846490" y="3562091"/>
            <a:ext cx="730707" cy="4642"/>
          </a:xfrm>
          <a:prstGeom prst="straightConnector1">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87" name="矩形 86">
            <a:extLst>
              <a:ext uri="{FF2B5EF4-FFF2-40B4-BE49-F238E27FC236}">
                <a16:creationId xmlns:a16="http://schemas.microsoft.com/office/drawing/2014/main" id="{B03C93C9-6432-6146-AE31-2423CCA0D5C9}"/>
              </a:ext>
            </a:extLst>
          </p:cNvPr>
          <p:cNvSpPr/>
          <p:nvPr/>
        </p:nvSpPr>
        <p:spPr>
          <a:xfrm>
            <a:off x="6577197" y="4564505"/>
            <a:ext cx="1814817" cy="694866"/>
          </a:xfrm>
          <a:prstGeom prst="rect">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200">
                <a:solidFill>
                  <a:schemeClr val="bg2"/>
                </a:solidFill>
              </a:rPr>
              <a:t>return neck</a:t>
            </a:r>
            <a:endParaRPr kumimoji="1" lang="zh-TW" altLang="en-US" sz="1200">
              <a:solidFill>
                <a:schemeClr val="bg2"/>
              </a:solidFill>
            </a:endParaRPr>
          </a:p>
        </p:txBody>
      </p:sp>
      <p:cxnSp>
        <p:nvCxnSpPr>
          <p:cNvPr id="89" name="直線箭頭接點 88">
            <a:extLst>
              <a:ext uri="{FF2B5EF4-FFF2-40B4-BE49-F238E27FC236}">
                <a16:creationId xmlns:a16="http://schemas.microsoft.com/office/drawing/2014/main" id="{49612AB8-2B69-5F4D-8747-2245D7E6D300}"/>
              </a:ext>
            </a:extLst>
          </p:cNvPr>
          <p:cNvCxnSpPr>
            <a:cxnSpLocks/>
            <a:stCxn id="79" idx="2"/>
          </p:cNvCxnSpPr>
          <p:nvPr/>
        </p:nvCxnSpPr>
        <p:spPr>
          <a:xfrm>
            <a:off x="4842847" y="5432658"/>
            <a:ext cx="0" cy="30059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4" name="矩形 93">
            <a:extLst>
              <a:ext uri="{FF2B5EF4-FFF2-40B4-BE49-F238E27FC236}">
                <a16:creationId xmlns:a16="http://schemas.microsoft.com/office/drawing/2014/main" id="{486AAF1B-4869-3F48-8990-D4D4F6378B0D}"/>
              </a:ext>
            </a:extLst>
          </p:cNvPr>
          <p:cNvSpPr/>
          <p:nvPr/>
        </p:nvSpPr>
        <p:spPr>
          <a:xfrm>
            <a:off x="3942868" y="5745404"/>
            <a:ext cx="1814817" cy="6948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200">
                <a:solidFill>
                  <a:schemeClr val="tx1"/>
                </a:solidFill>
              </a:rPr>
              <a:t>Human Not Found</a:t>
            </a:r>
            <a:endParaRPr kumimoji="1" lang="zh-TW" altLang="en-US" sz="1200">
              <a:solidFill>
                <a:schemeClr val="tx1"/>
              </a:solidFill>
            </a:endParaRPr>
          </a:p>
        </p:txBody>
      </p:sp>
      <p:cxnSp>
        <p:nvCxnSpPr>
          <p:cNvPr id="95" name="直線箭頭接點 94">
            <a:extLst>
              <a:ext uri="{FF2B5EF4-FFF2-40B4-BE49-F238E27FC236}">
                <a16:creationId xmlns:a16="http://schemas.microsoft.com/office/drawing/2014/main" id="{407B985C-BFA0-9B47-87EE-B6E654AC1F97}"/>
              </a:ext>
            </a:extLst>
          </p:cNvPr>
          <p:cNvCxnSpPr>
            <a:cxnSpLocks/>
          </p:cNvCxnSpPr>
          <p:nvPr/>
        </p:nvCxnSpPr>
        <p:spPr>
          <a:xfrm flipV="1">
            <a:off x="5839057" y="4919218"/>
            <a:ext cx="730707" cy="4642"/>
          </a:xfrm>
          <a:prstGeom prst="straightConnector1">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98" name="矩形 97">
            <a:extLst>
              <a:ext uri="{FF2B5EF4-FFF2-40B4-BE49-F238E27FC236}">
                <a16:creationId xmlns:a16="http://schemas.microsoft.com/office/drawing/2014/main" id="{1811D2D9-7C4D-F748-83DF-0D7702B6ECF4}"/>
              </a:ext>
            </a:extLst>
          </p:cNvPr>
          <p:cNvSpPr/>
          <p:nvPr/>
        </p:nvSpPr>
        <p:spPr>
          <a:xfrm>
            <a:off x="5722003" y="1747249"/>
            <a:ext cx="543739" cy="369332"/>
          </a:xfrm>
          <a:prstGeom prst="rect">
            <a:avLst/>
          </a:prstGeom>
          <a:ln>
            <a:noFill/>
          </a:ln>
        </p:spPr>
        <p:txBody>
          <a:bodyPr wrap="none">
            <a:spAutoFit/>
          </a:bodyPr>
          <a:lstStyle/>
          <a:p>
            <a:r>
              <a:rPr kumimoji="1" lang="en-US" altLang="zh-TW">
                <a:solidFill>
                  <a:schemeClr val="bg2"/>
                </a:solidFill>
              </a:rPr>
              <a:t>yes</a:t>
            </a:r>
            <a:endParaRPr kumimoji="1" lang="zh-TW" altLang="en-US" dirty="0">
              <a:solidFill>
                <a:schemeClr val="bg2"/>
              </a:solidFill>
            </a:endParaRPr>
          </a:p>
        </p:txBody>
      </p:sp>
      <p:sp>
        <p:nvSpPr>
          <p:cNvPr id="99" name="矩形 98">
            <a:extLst>
              <a:ext uri="{FF2B5EF4-FFF2-40B4-BE49-F238E27FC236}">
                <a16:creationId xmlns:a16="http://schemas.microsoft.com/office/drawing/2014/main" id="{540A3F2F-E76A-B445-917F-A477CE4771E7}"/>
              </a:ext>
            </a:extLst>
          </p:cNvPr>
          <p:cNvSpPr/>
          <p:nvPr/>
        </p:nvSpPr>
        <p:spPr>
          <a:xfrm>
            <a:off x="5740511" y="3129989"/>
            <a:ext cx="543739" cy="369332"/>
          </a:xfrm>
          <a:prstGeom prst="rect">
            <a:avLst/>
          </a:prstGeom>
          <a:ln>
            <a:noFill/>
          </a:ln>
        </p:spPr>
        <p:txBody>
          <a:bodyPr wrap="none">
            <a:spAutoFit/>
          </a:bodyPr>
          <a:lstStyle/>
          <a:p>
            <a:r>
              <a:rPr kumimoji="1" lang="en-US" altLang="zh-TW">
                <a:solidFill>
                  <a:schemeClr val="bg2"/>
                </a:solidFill>
              </a:rPr>
              <a:t>yes</a:t>
            </a:r>
            <a:endParaRPr lang="zh-TW" altLang="en-US" dirty="0">
              <a:solidFill>
                <a:schemeClr val="bg2"/>
              </a:solidFill>
            </a:endParaRPr>
          </a:p>
        </p:txBody>
      </p:sp>
      <p:sp>
        <p:nvSpPr>
          <p:cNvPr id="100" name="矩形 99">
            <a:extLst>
              <a:ext uri="{FF2B5EF4-FFF2-40B4-BE49-F238E27FC236}">
                <a16:creationId xmlns:a16="http://schemas.microsoft.com/office/drawing/2014/main" id="{41E3C26E-8938-AA4B-A934-D8E57BAF8DA5}"/>
              </a:ext>
            </a:extLst>
          </p:cNvPr>
          <p:cNvSpPr/>
          <p:nvPr/>
        </p:nvSpPr>
        <p:spPr>
          <a:xfrm>
            <a:off x="5785891" y="4536401"/>
            <a:ext cx="543739" cy="369332"/>
          </a:xfrm>
          <a:prstGeom prst="rect">
            <a:avLst/>
          </a:prstGeom>
          <a:ln>
            <a:noFill/>
          </a:ln>
        </p:spPr>
        <p:txBody>
          <a:bodyPr wrap="none">
            <a:spAutoFit/>
          </a:bodyPr>
          <a:lstStyle/>
          <a:p>
            <a:r>
              <a:rPr kumimoji="1" lang="en-US" altLang="zh-TW">
                <a:solidFill>
                  <a:schemeClr val="bg2"/>
                </a:solidFill>
              </a:rPr>
              <a:t>yes</a:t>
            </a:r>
            <a:endParaRPr lang="zh-TW" altLang="en-US">
              <a:solidFill>
                <a:schemeClr val="bg2"/>
              </a:solidFill>
            </a:endParaRPr>
          </a:p>
        </p:txBody>
      </p:sp>
      <p:sp>
        <p:nvSpPr>
          <p:cNvPr id="101" name="矩形 100">
            <a:extLst>
              <a:ext uri="{FF2B5EF4-FFF2-40B4-BE49-F238E27FC236}">
                <a16:creationId xmlns:a16="http://schemas.microsoft.com/office/drawing/2014/main" id="{82AA93CA-6A59-6B4D-8827-9202FAD43513}"/>
              </a:ext>
            </a:extLst>
          </p:cNvPr>
          <p:cNvSpPr/>
          <p:nvPr/>
        </p:nvSpPr>
        <p:spPr>
          <a:xfrm>
            <a:off x="4899808" y="5363924"/>
            <a:ext cx="441146" cy="369332"/>
          </a:xfrm>
          <a:prstGeom prst="rect">
            <a:avLst/>
          </a:prstGeom>
          <a:ln>
            <a:noFill/>
          </a:ln>
        </p:spPr>
        <p:txBody>
          <a:bodyPr wrap="none">
            <a:spAutoFit/>
          </a:bodyPr>
          <a:lstStyle/>
          <a:p>
            <a:r>
              <a:rPr kumimoji="1" lang="en-US" altLang="zh-TW"/>
              <a:t>no</a:t>
            </a:r>
            <a:endParaRPr lang="zh-TW" altLang="en-US"/>
          </a:p>
        </p:txBody>
      </p:sp>
      <p:sp>
        <p:nvSpPr>
          <p:cNvPr id="102" name="矩形 101">
            <a:extLst>
              <a:ext uri="{FF2B5EF4-FFF2-40B4-BE49-F238E27FC236}">
                <a16:creationId xmlns:a16="http://schemas.microsoft.com/office/drawing/2014/main" id="{E46558D7-C426-574E-AF6D-B9897C83B8BC}"/>
              </a:ext>
            </a:extLst>
          </p:cNvPr>
          <p:cNvSpPr/>
          <p:nvPr/>
        </p:nvSpPr>
        <p:spPr>
          <a:xfrm>
            <a:off x="1767983" y="5154522"/>
            <a:ext cx="543739" cy="369332"/>
          </a:xfrm>
          <a:prstGeom prst="rect">
            <a:avLst/>
          </a:prstGeom>
        </p:spPr>
        <p:txBody>
          <a:bodyPr wrap="none">
            <a:spAutoFit/>
          </a:bodyPr>
          <a:lstStyle/>
          <a:p>
            <a:r>
              <a:rPr kumimoji="1" lang="en-US" altLang="zh-TW" dirty="0">
                <a:solidFill>
                  <a:schemeClr val="bg2"/>
                </a:solidFill>
              </a:rPr>
              <a:t>yes</a:t>
            </a:r>
            <a:endParaRPr kumimoji="1" lang="zh-TW" altLang="en-US" dirty="0">
              <a:solidFill>
                <a:schemeClr val="bg2"/>
              </a:solidFill>
            </a:endParaRPr>
          </a:p>
        </p:txBody>
      </p:sp>
      <p:sp>
        <p:nvSpPr>
          <p:cNvPr id="103" name="矩形 102">
            <a:extLst>
              <a:ext uri="{FF2B5EF4-FFF2-40B4-BE49-F238E27FC236}">
                <a16:creationId xmlns:a16="http://schemas.microsoft.com/office/drawing/2014/main" id="{3D390713-7F8F-6746-8BF9-662BED58CA37}"/>
              </a:ext>
            </a:extLst>
          </p:cNvPr>
          <p:cNvSpPr/>
          <p:nvPr/>
        </p:nvSpPr>
        <p:spPr>
          <a:xfrm>
            <a:off x="2701843" y="4343814"/>
            <a:ext cx="441146" cy="369332"/>
          </a:xfrm>
          <a:prstGeom prst="rect">
            <a:avLst/>
          </a:prstGeom>
        </p:spPr>
        <p:txBody>
          <a:bodyPr wrap="none">
            <a:spAutoFit/>
          </a:bodyPr>
          <a:lstStyle/>
          <a:p>
            <a:r>
              <a:rPr kumimoji="1" lang="en-US" altLang="zh-TW" dirty="0">
                <a:solidFill>
                  <a:schemeClr val="bg2"/>
                </a:solidFill>
              </a:rPr>
              <a:t>no</a:t>
            </a:r>
            <a:endParaRPr kumimoji="1" lang="zh-TW" altLang="en-US" dirty="0">
              <a:solidFill>
                <a:schemeClr val="bg2"/>
              </a:solidFill>
            </a:endParaRPr>
          </a:p>
        </p:txBody>
      </p:sp>
      <p:pic>
        <p:nvPicPr>
          <p:cNvPr id="104" name="圖片 103">
            <a:extLst>
              <a:ext uri="{FF2B5EF4-FFF2-40B4-BE49-F238E27FC236}">
                <a16:creationId xmlns:a16="http://schemas.microsoft.com/office/drawing/2014/main" id="{2FFF6B3C-BA0B-2243-B9CC-024BF4D755D6}"/>
              </a:ext>
            </a:extLst>
          </p:cNvPr>
          <p:cNvPicPr>
            <a:picLocks noChangeAspect="1"/>
          </p:cNvPicPr>
          <p:nvPr/>
        </p:nvPicPr>
        <p:blipFill>
          <a:blip r:embed="rId3"/>
          <a:stretch>
            <a:fillRect/>
          </a:stretch>
        </p:blipFill>
        <p:spPr>
          <a:xfrm>
            <a:off x="12357718" y="1140346"/>
            <a:ext cx="8585200" cy="4457700"/>
          </a:xfrm>
          <a:prstGeom prst="rect">
            <a:avLst/>
          </a:prstGeom>
        </p:spPr>
      </p:pic>
    </p:spTree>
    <p:extLst>
      <p:ext uri="{BB962C8B-B14F-4D97-AF65-F5344CB8AC3E}">
        <p14:creationId xmlns:p14="http://schemas.microsoft.com/office/powerpoint/2010/main" val="14875807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r>
              <a:rPr lang="en-US" altLang="zh-TW" dirty="0"/>
              <a:t>2D Direct Linear Transformation(DLT) </a:t>
            </a:r>
            <a:endParaRPr lang="zh-TW" altLang="en-US" dirty="0"/>
          </a:p>
        </p:txBody>
      </p:sp>
      <p:sp>
        <p:nvSpPr>
          <p:cNvPr id="4" name="投影片編號版面配置區 3"/>
          <p:cNvSpPr>
            <a:spLocks noGrp="1"/>
          </p:cNvSpPr>
          <p:nvPr>
            <p:ph type="sldNum" sz="quarter" idx="12"/>
          </p:nvPr>
        </p:nvSpPr>
        <p:spPr/>
        <p:txBody>
          <a:bodyPr/>
          <a:lstStyle/>
          <a:p>
            <a:fld id="{73DA0BB7-265A-403C-9275-D587AB510EDC}" type="slidenum">
              <a:rPr lang="zh-TW" altLang="en-US" smtClean="0"/>
              <a:pPr/>
              <a:t>28</a:t>
            </a:fld>
            <a:endParaRPr lang="zh-TW" altLang="en-US" dirty="0"/>
          </a:p>
        </p:txBody>
      </p:sp>
      <mc:AlternateContent xmlns:mc="http://schemas.openxmlformats.org/markup-compatibility/2006" xmlns:a14="http://schemas.microsoft.com/office/drawing/2010/main">
        <mc:Choice Requires="a14">
          <p:sp>
            <p:nvSpPr>
              <p:cNvPr id="7" name="內容版面配置區 5">
                <a:extLst>
                  <a:ext uri="{FF2B5EF4-FFF2-40B4-BE49-F238E27FC236}">
                    <a16:creationId xmlns:a16="http://schemas.microsoft.com/office/drawing/2014/main" id="{29DAA8AF-39FF-3044-9648-232D0CDA44B8}"/>
                  </a:ext>
                </a:extLst>
              </p:cNvPr>
              <p:cNvSpPr>
                <a:spLocks noGrp="1"/>
              </p:cNvSpPr>
              <p:nvPr>
                <p:ph idx="1"/>
              </p:nvPr>
            </p:nvSpPr>
            <p:spPr>
              <a:xfrm>
                <a:off x="609600" y="1772816"/>
                <a:ext cx="10972800" cy="4969341"/>
              </a:xfrm>
            </p:spPr>
            <p:txBody>
              <a:bodyPr/>
              <a:lstStyle/>
              <a:p>
                <a14:m>
                  <m:oMath xmlns:m="http://schemas.openxmlformats.org/officeDocument/2006/math">
                    <m:r>
                      <a:rPr lang="en-US" altLang="zh-TW" b="0" i="1" dirty="0">
                        <a:latin typeface="Cambria Math" panose="02040503050406030204" pitchFamily="18" charset="0"/>
                      </a:rPr>
                      <m:t>𝑇</m:t>
                    </m:r>
                    <m:r>
                      <a:rPr lang="en-US" altLang="zh-TW" b="0" i="1" dirty="0">
                        <a:latin typeface="Cambria Math" panose="02040503050406030204" pitchFamily="18" charset="0"/>
                      </a:rPr>
                      <m:t>:</m:t>
                    </m:r>
                    <m:sSup>
                      <m:sSupPr>
                        <m:ctrlPr>
                          <a:rPr lang="en-US" altLang="zh-TW" b="0" i="1" dirty="0">
                            <a:latin typeface="Cambria Math" panose="02040503050406030204" pitchFamily="18" charset="0"/>
                          </a:rPr>
                        </m:ctrlPr>
                      </m:sSupPr>
                      <m:e>
                        <m:r>
                          <a:rPr lang="en-US" altLang="zh-TW" b="0" i="1" dirty="0">
                            <a:latin typeface="Cambria Math" panose="02040503050406030204" pitchFamily="18" charset="0"/>
                          </a:rPr>
                          <m:t>𝑅</m:t>
                        </m:r>
                      </m:e>
                      <m:sup>
                        <m:r>
                          <a:rPr lang="en-US" altLang="zh-TW" b="0" i="1" dirty="0">
                            <a:latin typeface="Cambria Math" panose="02040503050406030204" pitchFamily="18" charset="0"/>
                          </a:rPr>
                          <m:t>1</m:t>
                        </m:r>
                        <m:r>
                          <a:rPr lang="en-US" altLang="zh-TW" b="0" i="1" dirty="0">
                            <a:latin typeface="Cambria Math" panose="02040503050406030204" pitchFamily="18" charset="0"/>
                            <a:ea typeface="Cambria Math" panose="02040503050406030204" pitchFamily="18" charset="0"/>
                          </a:rPr>
                          <m:t>×3</m:t>
                        </m:r>
                      </m:sup>
                    </m:sSup>
                    <m:r>
                      <a:rPr lang="en-US" altLang="zh-TW" b="0" i="1" dirty="0">
                        <a:latin typeface="Cambria Math" panose="02040503050406030204" pitchFamily="18" charset="0"/>
                        <a:ea typeface="Cambria Math" panose="02040503050406030204" pitchFamily="18" charset="0"/>
                      </a:rPr>
                      <m:t>→</m:t>
                    </m:r>
                  </m:oMath>
                </a14:m>
                <a:r>
                  <a:rPr lang="en-US" altLang="zh-TW" dirty="0"/>
                  <a:t> </a:t>
                </a:r>
                <a14:m>
                  <m:oMath xmlns:m="http://schemas.openxmlformats.org/officeDocument/2006/math">
                    <m:sSup>
                      <m:sSupPr>
                        <m:ctrlPr>
                          <a:rPr lang="en-US" altLang="zh-TW" i="1" dirty="0">
                            <a:latin typeface="Cambria Math" panose="02040503050406030204" pitchFamily="18" charset="0"/>
                          </a:rPr>
                        </m:ctrlPr>
                      </m:sSupPr>
                      <m:e>
                        <m:r>
                          <a:rPr lang="en-US" altLang="zh-TW" i="1" dirty="0">
                            <a:latin typeface="Cambria Math" panose="02040503050406030204" pitchFamily="18" charset="0"/>
                          </a:rPr>
                          <m:t>𝑅</m:t>
                        </m:r>
                      </m:e>
                      <m:sup>
                        <m:r>
                          <a:rPr lang="en-US" altLang="zh-TW" i="1" dirty="0">
                            <a:latin typeface="Cambria Math" panose="02040503050406030204" pitchFamily="18" charset="0"/>
                          </a:rPr>
                          <m:t>1</m:t>
                        </m:r>
                        <m:r>
                          <a:rPr lang="en-US" altLang="zh-TW" i="1" dirty="0">
                            <a:latin typeface="Cambria Math" panose="02040503050406030204" pitchFamily="18" charset="0"/>
                            <a:ea typeface="Cambria Math" panose="02040503050406030204" pitchFamily="18" charset="0"/>
                          </a:rPr>
                          <m:t>×3</m:t>
                        </m:r>
                      </m:sup>
                    </m:sSup>
                  </m:oMath>
                </a14:m>
                <a:r>
                  <a:rPr lang="en" altLang="zh-TW" dirty="0"/>
                  <a:t>, Solve T.</a:t>
                </a:r>
              </a:p>
              <a:p>
                <a:r>
                  <a:rPr lang="en" altLang="zh-TW" dirty="0"/>
                  <a:t>Given the set of camera points </a:t>
                </a:r>
                <a14:m>
                  <m:oMath xmlns:m="http://schemas.openxmlformats.org/officeDocument/2006/math">
                    <m:d>
                      <m:dPr>
                        <m:begChr m:val="{"/>
                        <m:ctrlPr>
                          <a:rPr lang="en-US" altLang="zh-TW" b="0" i="1" dirty="0">
                            <a:latin typeface="Cambria Math" panose="02040503050406030204" pitchFamily="18" charset="0"/>
                          </a:rPr>
                        </m:ctrlPr>
                      </m:dPr>
                      <m:e>
                        <m:sSub>
                          <m:sSubPr>
                            <m:ctrlPr>
                              <a:rPr lang="en-US" altLang="zh-TW" b="0" i="1" dirty="0">
                                <a:latin typeface="Cambria Math" panose="02040503050406030204" pitchFamily="18" charset="0"/>
                              </a:rPr>
                            </m:ctrlPr>
                          </m:sSubPr>
                          <m:e>
                            <m:r>
                              <a:rPr lang="en-US" altLang="zh-TW" b="0" i="1" dirty="0">
                                <a:latin typeface="Cambria Math" panose="02040503050406030204" pitchFamily="18" charset="0"/>
                              </a:rPr>
                              <m:t>(</m:t>
                            </m:r>
                            <m:r>
                              <a:rPr lang="en-US" altLang="zh-TW" b="0" i="1" dirty="0">
                                <a:latin typeface="Cambria Math" panose="02040503050406030204" pitchFamily="18" charset="0"/>
                              </a:rPr>
                              <m:t>𝑥</m:t>
                            </m:r>
                          </m:e>
                          <m:sub>
                            <m:r>
                              <a:rPr lang="en-US" altLang="zh-TW" b="0" i="1" dirty="0">
                                <a:latin typeface="Cambria Math" panose="02040503050406030204" pitchFamily="18" charset="0"/>
                              </a:rPr>
                              <m:t>𝑖</m:t>
                            </m:r>
                          </m:sub>
                        </m:sSub>
                        <m:r>
                          <a:rPr lang="en-US" altLang="zh-TW" b="0" i="1" dirty="0">
                            <a:latin typeface="Cambria Math" panose="02040503050406030204" pitchFamily="18" charset="0"/>
                          </a:rPr>
                          <m:t>,</m:t>
                        </m:r>
                        <m:r>
                          <a:rPr lang="en-US" altLang="zh-TW" b="0" i="1" dirty="0">
                            <a:latin typeface="Cambria Math" panose="02040503050406030204" pitchFamily="18" charset="0"/>
                          </a:rPr>
                          <m:t>𝑦𝑖</m:t>
                        </m:r>
                      </m:e>
                    </m:d>
                    <m:r>
                      <a:rPr lang="en-US" altLang="zh-TW" b="0" i="1" dirty="0">
                        <a:latin typeface="Cambria Math" panose="02040503050406030204" pitchFamily="18" charset="0"/>
                      </a:rPr>
                      <m:t>|</m:t>
                    </m:r>
                    <m:r>
                      <a:rPr lang="en-US" altLang="zh-TW" b="0" i="1" dirty="0">
                        <a:latin typeface="Cambria Math" panose="02040503050406030204" pitchFamily="18" charset="0"/>
                      </a:rPr>
                      <m:t>𝑖</m:t>
                    </m:r>
                    <m:r>
                      <a:rPr lang="en-US" altLang="zh-TW" b="0" i="1" dirty="0">
                        <a:latin typeface="Cambria Math" panose="02040503050406030204" pitchFamily="18" charset="0"/>
                      </a:rPr>
                      <m:t>=1…4}</m:t>
                    </m:r>
                  </m:oMath>
                </a14:m>
                <a:r>
                  <a:rPr lang="en" altLang="zh-TW" dirty="0"/>
                  <a:t> and a predefined set of map point</a:t>
                </a:r>
                <a:r>
                  <a:rPr lang="en-US" altLang="zh-TW" dirty="0"/>
                  <a:t> </a:t>
                </a:r>
                <a14:m>
                  <m:oMath xmlns:m="http://schemas.openxmlformats.org/officeDocument/2006/math">
                    <m:d>
                      <m:dPr>
                        <m:begChr m:val="{"/>
                        <m:ctrlPr>
                          <a:rPr lang="en-US" altLang="zh-TW" i="1" dirty="0">
                            <a:latin typeface="Cambria Math" panose="02040503050406030204" pitchFamily="18" charset="0"/>
                          </a:rPr>
                        </m:ctrlPr>
                      </m:dPr>
                      <m:e>
                        <m:sSub>
                          <m:sSubPr>
                            <m:ctrlPr>
                              <a:rPr lang="en-US" altLang="zh-TW" i="1" dirty="0">
                                <a:latin typeface="Cambria Math" panose="02040503050406030204" pitchFamily="18" charset="0"/>
                              </a:rPr>
                            </m:ctrlPr>
                          </m:sSubPr>
                          <m:e>
                            <m:r>
                              <a:rPr lang="en-US" altLang="zh-TW" i="1" dirty="0">
                                <a:latin typeface="Cambria Math" panose="02040503050406030204" pitchFamily="18" charset="0"/>
                              </a:rPr>
                              <m:t>(</m:t>
                            </m:r>
                            <m:r>
                              <a:rPr lang="en-US" altLang="zh-TW" i="1" dirty="0">
                                <a:latin typeface="Cambria Math" panose="02040503050406030204" pitchFamily="18" charset="0"/>
                              </a:rPr>
                              <m:t>𝑥</m:t>
                            </m:r>
                          </m:e>
                          <m:sub>
                            <m:r>
                              <a:rPr lang="en-US" altLang="zh-TW" i="1" dirty="0">
                                <a:latin typeface="Cambria Math" panose="02040503050406030204" pitchFamily="18" charset="0"/>
                              </a:rPr>
                              <m:t>𝑖</m:t>
                            </m:r>
                          </m:sub>
                        </m:sSub>
                        <m:r>
                          <a:rPr lang="en-US" altLang="zh-TW" i="1" dirty="0">
                            <a:latin typeface="Cambria Math" panose="02040503050406030204" pitchFamily="18" charset="0"/>
                          </a:rPr>
                          <m:t>,</m:t>
                        </m:r>
                        <m:r>
                          <a:rPr lang="en-US" altLang="zh-TW" i="1" dirty="0">
                            <a:latin typeface="Cambria Math" panose="02040503050406030204" pitchFamily="18" charset="0"/>
                          </a:rPr>
                          <m:t>𝑦𝑖</m:t>
                        </m:r>
                      </m:e>
                    </m:d>
                    <m:r>
                      <a:rPr lang="en-US" altLang="zh-TW" i="1" dirty="0">
                        <a:latin typeface="Cambria Math" panose="02040503050406030204" pitchFamily="18" charset="0"/>
                      </a:rPr>
                      <m:t>|</m:t>
                    </m:r>
                    <m:r>
                      <a:rPr lang="en-US" altLang="zh-TW" i="1" dirty="0">
                        <a:latin typeface="Cambria Math" panose="02040503050406030204" pitchFamily="18" charset="0"/>
                      </a:rPr>
                      <m:t>𝑖</m:t>
                    </m:r>
                    <m:r>
                      <a:rPr lang="en-US" altLang="zh-TW" i="1" dirty="0">
                        <a:latin typeface="Cambria Math" panose="02040503050406030204" pitchFamily="18" charset="0"/>
                      </a:rPr>
                      <m:t>=1…4}</m:t>
                    </m:r>
                  </m:oMath>
                </a14:m>
                <a:r>
                  <a:rPr lang="en" altLang="zh-TW" dirty="0"/>
                  <a:t> ={(0,0),(0,1),(1,0),(1,1)}</a:t>
                </a:r>
                <a:endParaRPr lang="zh-TW" altLang="en-US" dirty="0"/>
              </a:p>
            </p:txBody>
          </p:sp>
        </mc:Choice>
        <mc:Fallback xmlns="">
          <p:sp>
            <p:nvSpPr>
              <p:cNvPr id="7" name="內容版面配置區 5">
                <a:extLst>
                  <a:ext uri="{FF2B5EF4-FFF2-40B4-BE49-F238E27FC236}">
                    <a16:creationId xmlns:a16="http://schemas.microsoft.com/office/drawing/2014/main" id="{29DAA8AF-39FF-3044-9648-232D0CDA44B8}"/>
                  </a:ext>
                </a:extLst>
              </p:cNvPr>
              <p:cNvSpPr>
                <a:spLocks noGrp="1" noRot="1" noChangeAspect="1" noMove="1" noResize="1" noEditPoints="1" noAdjustHandles="1" noChangeArrowheads="1" noChangeShapeType="1" noTextEdit="1"/>
              </p:cNvSpPr>
              <p:nvPr>
                <p:ph idx="1"/>
              </p:nvPr>
            </p:nvSpPr>
            <p:spPr>
              <a:xfrm>
                <a:off x="609600" y="1772816"/>
                <a:ext cx="10972800" cy="4969341"/>
              </a:xfrm>
              <a:blipFill>
                <a:blip r:embed="rId3"/>
                <a:stretch>
                  <a:fillRect l="-579" t="-1020" r="-579"/>
                </a:stretch>
              </a:blipFill>
            </p:spPr>
            <p:txBody>
              <a:bodyPr/>
              <a:lstStyle/>
              <a:p>
                <a:r>
                  <a:rPr lang="zh-TW" altLang="en-US">
                    <a:noFill/>
                  </a:rPr>
                  <a:t> </a:t>
                </a:r>
              </a:p>
            </p:txBody>
          </p:sp>
        </mc:Fallback>
      </mc:AlternateContent>
      <p:sp>
        <p:nvSpPr>
          <p:cNvPr id="8" name="向右箭號 7">
            <a:extLst>
              <a:ext uri="{FF2B5EF4-FFF2-40B4-BE49-F238E27FC236}">
                <a16:creationId xmlns:a16="http://schemas.microsoft.com/office/drawing/2014/main" id="{F04C39F0-6CF9-D04D-A1BC-84626FB01F8D}"/>
              </a:ext>
            </a:extLst>
          </p:cNvPr>
          <p:cNvSpPr/>
          <p:nvPr/>
        </p:nvSpPr>
        <p:spPr>
          <a:xfrm>
            <a:off x="5108332" y="4007554"/>
            <a:ext cx="585702" cy="389183"/>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solidFill>
                <a:srgbClr val="FF0000"/>
              </a:solidFill>
            </a:endParaRPr>
          </a:p>
        </p:txBody>
      </p:sp>
      <mc:AlternateContent xmlns:mc="http://schemas.openxmlformats.org/markup-compatibility/2006" xmlns:a14="http://schemas.microsoft.com/office/drawing/2010/main">
        <mc:Choice Requires="a14">
          <p:sp>
            <p:nvSpPr>
              <p:cNvPr id="13" name="矩形 12">
                <a:extLst>
                  <a:ext uri="{FF2B5EF4-FFF2-40B4-BE49-F238E27FC236}">
                    <a16:creationId xmlns:a16="http://schemas.microsoft.com/office/drawing/2014/main" id="{AC0687F7-6B33-3E48-8BFC-101335044A97}"/>
                  </a:ext>
                </a:extLst>
              </p:cNvPr>
              <p:cNvSpPr/>
              <p:nvPr/>
            </p:nvSpPr>
            <p:spPr>
              <a:xfrm>
                <a:off x="5713308" y="3045323"/>
                <a:ext cx="5775684" cy="231364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zh-TW" altLang="en-US" i="1">
                              <a:latin typeface="Cambria Math" panose="02040503050406030204" pitchFamily="18" charset="0"/>
                            </a:rPr>
                          </m:ctrlPr>
                        </m:dPr>
                        <m:e>
                          <m:m>
                            <m:mPr>
                              <m:plcHide m:val="on"/>
                              <m:mcs>
                                <m:mc>
                                  <m:mcPr>
                                    <m:count m:val="8"/>
                                    <m:mcJc m:val="center"/>
                                  </m:mcPr>
                                </m:mc>
                              </m:mcs>
                              <m:ctrlPr>
                                <a:rPr lang="zh-TW" altLang="en-US" i="1">
                                  <a:latin typeface="Cambria Math" panose="02040503050406030204" pitchFamily="18" charset="0"/>
                                </a:rPr>
                              </m:ctrlPr>
                            </m:mPr>
                            <m:mr>
                              <m:e>
                                <m:sSub>
                                  <m:sSubPr>
                                    <m:ctrlPr>
                                      <a:rPr lang="zh-TW" altLang="en-US" i="1">
                                        <a:latin typeface="Cambria Math" panose="02040503050406030204" pitchFamily="18" charset="0"/>
                                      </a:rPr>
                                    </m:ctrlPr>
                                  </m:sSubPr>
                                  <m:e>
                                    <m:r>
                                      <a:rPr lang="zh-TW" altLang="en-US" i="1">
                                        <a:latin typeface="Cambria Math" panose="02040503050406030204" pitchFamily="18" charset="0"/>
                                      </a:rPr>
                                      <m:t>𝑢</m:t>
                                    </m:r>
                                  </m:e>
                                  <m:sub>
                                    <m:r>
                                      <a:rPr lang="zh-TW" altLang="en-US" i="0">
                                        <a:latin typeface="Cambria Math" panose="02040503050406030204" pitchFamily="18" charset="0"/>
                                      </a:rPr>
                                      <m:t>1</m:t>
                                    </m:r>
                                  </m:sub>
                                </m:sSub>
                              </m:e>
                              <m:e>
                                <m:sSub>
                                  <m:sSubPr>
                                    <m:ctrlPr>
                                      <a:rPr lang="zh-TW" altLang="en-US" i="1">
                                        <a:latin typeface="Cambria Math" panose="02040503050406030204" pitchFamily="18" charset="0"/>
                                      </a:rPr>
                                    </m:ctrlPr>
                                  </m:sSubPr>
                                  <m:e>
                                    <m:r>
                                      <a:rPr lang="zh-TW" altLang="en-US" i="1">
                                        <a:latin typeface="Cambria Math" panose="02040503050406030204" pitchFamily="18" charset="0"/>
                                      </a:rPr>
                                      <m:t>𝑣</m:t>
                                    </m:r>
                                  </m:e>
                                  <m:sub>
                                    <m:r>
                                      <a:rPr lang="zh-TW" altLang="en-US" i="0">
                                        <a:latin typeface="Cambria Math" panose="02040503050406030204" pitchFamily="18" charset="0"/>
                                      </a:rPr>
                                      <m:t>1</m:t>
                                    </m:r>
                                  </m:sub>
                                </m:sSub>
                              </m:e>
                              <m:e>
                                <m:r>
                                  <a:rPr lang="zh-TW" altLang="en-US" i="0">
                                    <a:latin typeface="Cambria Math" panose="02040503050406030204" pitchFamily="18" charset="0"/>
                                  </a:rPr>
                                  <m:t>1</m:t>
                                </m:r>
                              </m:e>
                              <m:e>
                                <m:r>
                                  <a:rPr lang="zh-TW" altLang="en-US" i="0">
                                    <a:latin typeface="Cambria Math" panose="02040503050406030204" pitchFamily="18" charset="0"/>
                                  </a:rPr>
                                  <m:t>0</m:t>
                                </m:r>
                              </m:e>
                              <m:e>
                                <m:r>
                                  <a:rPr lang="zh-TW" altLang="en-US" i="0">
                                    <a:latin typeface="Cambria Math" panose="02040503050406030204" pitchFamily="18" charset="0"/>
                                  </a:rPr>
                                  <m:t>0</m:t>
                                </m:r>
                              </m:e>
                              <m:e>
                                <m:r>
                                  <a:rPr lang="zh-TW" altLang="en-US" i="0">
                                    <a:latin typeface="Cambria Math" panose="02040503050406030204" pitchFamily="18" charset="0"/>
                                  </a:rPr>
                                  <m:t>0</m:t>
                                </m:r>
                              </m:e>
                              <m:e>
                                <m:r>
                                  <a:rPr lang="zh-TW" altLang="en-US" i="0">
                                    <a:latin typeface="Cambria Math" panose="02040503050406030204" pitchFamily="18" charset="0"/>
                                  </a:rPr>
                                  <m:t>−</m:t>
                                </m:r>
                                <m:sSub>
                                  <m:sSubPr>
                                    <m:ctrlPr>
                                      <a:rPr lang="zh-TW" altLang="en-US" i="1">
                                        <a:latin typeface="Cambria Math" panose="02040503050406030204" pitchFamily="18" charset="0"/>
                                      </a:rPr>
                                    </m:ctrlPr>
                                  </m:sSubPr>
                                  <m:e>
                                    <m:r>
                                      <a:rPr lang="zh-TW" altLang="en-US" i="1">
                                        <a:latin typeface="Cambria Math" panose="02040503050406030204" pitchFamily="18" charset="0"/>
                                      </a:rPr>
                                      <m:t>𝑢</m:t>
                                    </m:r>
                                  </m:e>
                                  <m:sub>
                                    <m:r>
                                      <a:rPr lang="zh-TW" altLang="en-US" i="0">
                                        <a:latin typeface="Cambria Math" panose="02040503050406030204" pitchFamily="18" charset="0"/>
                                      </a:rPr>
                                      <m:t>1</m:t>
                                    </m:r>
                                  </m:sub>
                                </m:sSub>
                                <m:sSub>
                                  <m:sSubPr>
                                    <m:ctrlPr>
                                      <a:rPr lang="zh-TW" altLang="en-US" i="1">
                                        <a:latin typeface="Cambria Math" panose="02040503050406030204" pitchFamily="18" charset="0"/>
                                      </a:rPr>
                                    </m:ctrlPr>
                                  </m:sSubPr>
                                  <m:e>
                                    <m:r>
                                      <a:rPr lang="zh-TW" altLang="en-US" i="1">
                                        <a:latin typeface="Cambria Math" panose="02040503050406030204" pitchFamily="18" charset="0"/>
                                      </a:rPr>
                                      <m:t>𝑋</m:t>
                                    </m:r>
                                  </m:e>
                                  <m:sub>
                                    <m:r>
                                      <a:rPr lang="zh-TW" altLang="en-US" i="0">
                                        <a:latin typeface="Cambria Math" panose="02040503050406030204" pitchFamily="18" charset="0"/>
                                      </a:rPr>
                                      <m:t>1</m:t>
                                    </m:r>
                                  </m:sub>
                                </m:sSub>
                              </m:e>
                              <m:e>
                                <m:r>
                                  <a:rPr lang="zh-TW" altLang="en-US" i="0">
                                    <a:latin typeface="Cambria Math" panose="02040503050406030204" pitchFamily="18" charset="0"/>
                                  </a:rPr>
                                  <m:t>−</m:t>
                                </m:r>
                                <m:sSub>
                                  <m:sSubPr>
                                    <m:ctrlPr>
                                      <a:rPr lang="zh-TW" altLang="en-US" i="1">
                                        <a:latin typeface="Cambria Math" panose="02040503050406030204" pitchFamily="18" charset="0"/>
                                      </a:rPr>
                                    </m:ctrlPr>
                                  </m:sSubPr>
                                  <m:e>
                                    <m:r>
                                      <a:rPr lang="zh-TW" altLang="en-US" i="1">
                                        <a:latin typeface="Cambria Math" panose="02040503050406030204" pitchFamily="18" charset="0"/>
                                      </a:rPr>
                                      <m:t>𝑣</m:t>
                                    </m:r>
                                  </m:e>
                                  <m:sub>
                                    <m:r>
                                      <a:rPr lang="zh-TW" altLang="en-US" i="0">
                                        <a:latin typeface="Cambria Math" panose="02040503050406030204" pitchFamily="18" charset="0"/>
                                      </a:rPr>
                                      <m:t>1</m:t>
                                    </m:r>
                                  </m:sub>
                                </m:sSub>
                                <m:sSub>
                                  <m:sSubPr>
                                    <m:ctrlPr>
                                      <a:rPr lang="zh-TW" altLang="en-US" i="1">
                                        <a:latin typeface="Cambria Math" panose="02040503050406030204" pitchFamily="18" charset="0"/>
                                      </a:rPr>
                                    </m:ctrlPr>
                                  </m:sSubPr>
                                  <m:e>
                                    <m:r>
                                      <a:rPr lang="zh-TW" altLang="en-US" i="1">
                                        <a:latin typeface="Cambria Math" panose="02040503050406030204" pitchFamily="18" charset="0"/>
                                      </a:rPr>
                                      <m:t>𝑋</m:t>
                                    </m:r>
                                  </m:e>
                                  <m:sub>
                                    <m:r>
                                      <a:rPr lang="zh-TW" altLang="en-US" i="0">
                                        <a:latin typeface="Cambria Math" panose="02040503050406030204" pitchFamily="18" charset="0"/>
                                      </a:rPr>
                                      <m:t>1</m:t>
                                    </m:r>
                                  </m:sub>
                                </m:sSub>
                              </m:e>
                            </m:mr>
                            <m:mr>
                              <m:e>
                                <m:r>
                                  <a:rPr lang="zh-TW" altLang="en-US" i="0">
                                    <a:latin typeface="Cambria Math" panose="02040503050406030204" pitchFamily="18" charset="0"/>
                                  </a:rPr>
                                  <m:t>0</m:t>
                                </m:r>
                              </m:e>
                              <m:e>
                                <m:r>
                                  <a:rPr lang="zh-TW" altLang="en-US" i="0">
                                    <a:latin typeface="Cambria Math" panose="02040503050406030204" pitchFamily="18" charset="0"/>
                                  </a:rPr>
                                  <m:t>0</m:t>
                                </m:r>
                              </m:e>
                              <m:e>
                                <m:r>
                                  <a:rPr lang="zh-TW" altLang="en-US" i="0">
                                    <a:latin typeface="Cambria Math" panose="02040503050406030204" pitchFamily="18" charset="0"/>
                                  </a:rPr>
                                  <m:t>0</m:t>
                                </m:r>
                              </m:e>
                              <m:e>
                                <m:sSub>
                                  <m:sSubPr>
                                    <m:ctrlPr>
                                      <a:rPr lang="zh-TW" altLang="en-US" i="1">
                                        <a:latin typeface="Cambria Math" panose="02040503050406030204" pitchFamily="18" charset="0"/>
                                      </a:rPr>
                                    </m:ctrlPr>
                                  </m:sSubPr>
                                  <m:e>
                                    <m:r>
                                      <a:rPr lang="zh-TW" altLang="en-US" i="1">
                                        <a:latin typeface="Cambria Math" panose="02040503050406030204" pitchFamily="18" charset="0"/>
                                      </a:rPr>
                                      <m:t>𝑢</m:t>
                                    </m:r>
                                  </m:e>
                                  <m:sub>
                                    <m:r>
                                      <a:rPr lang="zh-TW" altLang="en-US" i="0">
                                        <a:latin typeface="Cambria Math" panose="02040503050406030204" pitchFamily="18" charset="0"/>
                                      </a:rPr>
                                      <m:t>1</m:t>
                                    </m:r>
                                  </m:sub>
                                </m:sSub>
                              </m:e>
                              <m:e>
                                <m:sSub>
                                  <m:sSubPr>
                                    <m:ctrlPr>
                                      <a:rPr lang="zh-TW" altLang="en-US" i="1">
                                        <a:latin typeface="Cambria Math" panose="02040503050406030204" pitchFamily="18" charset="0"/>
                                      </a:rPr>
                                    </m:ctrlPr>
                                  </m:sSubPr>
                                  <m:e>
                                    <m:r>
                                      <a:rPr lang="zh-TW" altLang="en-US" i="1">
                                        <a:latin typeface="Cambria Math" panose="02040503050406030204" pitchFamily="18" charset="0"/>
                                      </a:rPr>
                                      <m:t>𝑣</m:t>
                                    </m:r>
                                  </m:e>
                                  <m:sub>
                                    <m:r>
                                      <a:rPr lang="zh-TW" altLang="en-US" i="0">
                                        <a:latin typeface="Cambria Math" panose="02040503050406030204" pitchFamily="18" charset="0"/>
                                      </a:rPr>
                                      <m:t>1</m:t>
                                    </m:r>
                                  </m:sub>
                                </m:sSub>
                              </m:e>
                              <m:e>
                                <m:r>
                                  <a:rPr lang="zh-TW" altLang="en-US" i="0">
                                    <a:latin typeface="Cambria Math" panose="02040503050406030204" pitchFamily="18" charset="0"/>
                                  </a:rPr>
                                  <m:t>1</m:t>
                                </m:r>
                              </m:e>
                              <m:e>
                                <m:r>
                                  <a:rPr lang="zh-TW" altLang="en-US" i="0">
                                    <a:latin typeface="Cambria Math" panose="02040503050406030204" pitchFamily="18" charset="0"/>
                                  </a:rPr>
                                  <m:t>−</m:t>
                                </m:r>
                                <m:sSub>
                                  <m:sSubPr>
                                    <m:ctrlPr>
                                      <a:rPr lang="zh-TW" altLang="en-US" i="1">
                                        <a:latin typeface="Cambria Math" panose="02040503050406030204" pitchFamily="18" charset="0"/>
                                      </a:rPr>
                                    </m:ctrlPr>
                                  </m:sSubPr>
                                  <m:e>
                                    <m:r>
                                      <a:rPr lang="zh-TW" altLang="en-US" i="1">
                                        <a:latin typeface="Cambria Math" panose="02040503050406030204" pitchFamily="18" charset="0"/>
                                      </a:rPr>
                                      <m:t>𝑢</m:t>
                                    </m:r>
                                  </m:e>
                                  <m:sub>
                                    <m:r>
                                      <a:rPr lang="zh-TW" altLang="en-US" i="0">
                                        <a:latin typeface="Cambria Math" panose="02040503050406030204" pitchFamily="18" charset="0"/>
                                      </a:rPr>
                                      <m:t>1</m:t>
                                    </m:r>
                                  </m:sub>
                                </m:sSub>
                                <m:sSub>
                                  <m:sSubPr>
                                    <m:ctrlPr>
                                      <a:rPr lang="zh-TW" altLang="en-US" i="1">
                                        <a:latin typeface="Cambria Math" panose="02040503050406030204" pitchFamily="18" charset="0"/>
                                      </a:rPr>
                                    </m:ctrlPr>
                                  </m:sSubPr>
                                  <m:e>
                                    <m:r>
                                      <a:rPr lang="zh-TW" altLang="en-US" i="1">
                                        <a:latin typeface="Cambria Math" panose="02040503050406030204" pitchFamily="18" charset="0"/>
                                      </a:rPr>
                                      <m:t>𝑌</m:t>
                                    </m:r>
                                  </m:e>
                                  <m:sub>
                                    <m:r>
                                      <a:rPr lang="zh-TW" altLang="en-US" i="0">
                                        <a:latin typeface="Cambria Math" panose="02040503050406030204" pitchFamily="18" charset="0"/>
                                      </a:rPr>
                                      <m:t>1</m:t>
                                    </m:r>
                                  </m:sub>
                                </m:sSub>
                              </m:e>
                              <m:e>
                                <m:r>
                                  <a:rPr lang="zh-TW" altLang="en-US" i="0">
                                    <a:latin typeface="Cambria Math" panose="02040503050406030204" pitchFamily="18" charset="0"/>
                                  </a:rPr>
                                  <m:t>−</m:t>
                                </m:r>
                                <m:sSub>
                                  <m:sSubPr>
                                    <m:ctrlPr>
                                      <a:rPr lang="zh-TW" altLang="en-US" i="1">
                                        <a:latin typeface="Cambria Math" panose="02040503050406030204" pitchFamily="18" charset="0"/>
                                      </a:rPr>
                                    </m:ctrlPr>
                                  </m:sSubPr>
                                  <m:e>
                                    <m:r>
                                      <a:rPr lang="zh-TW" altLang="en-US" i="1">
                                        <a:latin typeface="Cambria Math" panose="02040503050406030204" pitchFamily="18" charset="0"/>
                                      </a:rPr>
                                      <m:t>𝑣</m:t>
                                    </m:r>
                                  </m:e>
                                  <m:sub>
                                    <m:r>
                                      <a:rPr lang="zh-TW" altLang="en-US" i="0">
                                        <a:latin typeface="Cambria Math" panose="02040503050406030204" pitchFamily="18" charset="0"/>
                                      </a:rPr>
                                      <m:t>1</m:t>
                                    </m:r>
                                  </m:sub>
                                </m:sSub>
                                <m:sSub>
                                  <m:sSubPr>
                                    <m:ctrlPr>
                                      <a:rPr lang="zh-TW" altLang="en-US" i="1">
                                        <a:latin typeface="Cambria Math" panose="02040503050406030204" pitchFamily="18" charset="0"/>
                                      </a:rPr>
                                    </m:ctrlPr>
                                  </m:sSubPr>
                                  <m:e>
                                    <m:r>
                                      <a:rPr lang="zh-TW" altLang="en-US" i="1">
                                        <a:latin typeface="Cambria Math" panose="02040503050406030204" pitchFamily="18" charset="0"/>
                                      </a:rPr>
                                      <m:t>𝑌</m:t>
                                    </m:r>
                                  </m:e>
                                  <m:sub>
                                    <m:r>
                                      <a:rPr lang="zh-TW" altLang="en-US" i="0">
                                        <a:latin typeface="Cambria Math" panose="02040503050406030204" pitchFamily="18" charset="0"/>
                                      </a:rPr>
                                      <m:t>1</m:t>
                                    </m:r>
                                  </m:sub>
                                </m:sSub>
                              </m:e>
                            </m:mr>
                            <m:mr>
                              <m:e>
                                <m:sSub>
                                  <m:sSubPr>
                                    <m:ctrlPr>
                                      <a:rPr lang="zh-TW" altLang="en-US" i="1">
                                        <a:latin typeface="Cambria Math" panose="02040503050406030204" pitchFamily="18" charset="0"/>
                                      </a:rPr>
                                    </m:ctrlPr>
                                  </m:sSubPr>
                                  <m:e>
                                    <m:r>
                                      <a:rPr lang="zh-TW" altLang="en-US" i="1">
                                        <a:latin typeface="Cambria Math" panose="02040503050406030204" pitchFamily="18" charset="0"/>
                                      </a:rPr>
                                      <m:t>𝑢</m:t>
                                    </m:r>
                                  </m:e>
                                  <m:sub>
                                    <m:r>
                                      <a:rPr lang="zh-TW" altLang="en-US" i="0">
                                        <a:latin typeface="Cambria Math" panose="02040503050406030204" pitchFamily="18" charset="0"/>
                                      </a:rPr>
                                      <m:t>2</m:t>
                                    </m:r>
                                  </m:sub>
                                </m:sSub>
                              </m:e>
                              <m:e>
                                <m:sSub>
                                  <m:sSubPr>
                                    <m:ctrlPr>
                                      <a:rPr lang="zh-TW" altLang="en-US" i="1">
                                        <a:latin typeface="Cambria Math" panose="02040503050406030204" pitchFamily="18" charset="0"/>
                                      </a:rPr>
                                    </m:ctrlPr>
                                  </m:sSubPr>
                                  <m:e>
                                    <m:r>
                                      <a:rPr lang="zh-TW" altLang="en-US" i="1">
                                        <a:latin typeface="Cambria Math" panose="02040503050406030204" pitchFamily="18" charset="0"/>
                                      </a:rPr>
                                      <m:t>𝑣</m:t>
                                    </m:r>
                                  </m:e>
                                  <m:sub>
                                    <m:r>
                                      <a:rPr lang="zh-TW" altLang="en-US" i="0">
                                        <a:latin typeface="Cambria Math" panose="02040503050406030204" pitchFamily="18" charset="0"/>
                                      </a:rPr>
                                      <m:t>2</m:t>
                                    </m:r>
                                  </m:sub>
                                </m:sSub>
                              </m:e>
                              <m:e>
                                <m:r>
                                  <a:rPr lang="zh-TW" altLang="en-US" i="0">
                                    <a:latin typeface="Cambria Math" panose="02040503050406030204" pitchFamily="18" charset="0"/>
                                  </a:rPr>
                                  <m:t>1</m:t>
                                </m:r>
                              </m:e>
                              <m:e>
                                <m:r>
                                  <a:rPr lang="zh-TW" altLang="en-US" i="0">
                                    <a:latin typeface="Cambria Math" panose="02040503050406030204" pitchFamily="18" charset="0"/>
                                  </a:rPr>
                                  <m:t>0</m:t>
                                </m:r>
                              </m:e>
                              <m:e>
                                <m:r>
                                  <a:rPr lang="zh-TW" altLang="en-US" i="0">
                                    <a:latin typeface="Cambria Math" panose="02040503050406030204" pitchFamily="18" charset="0"/>
                                  </a:rPr>
                                  <m:t>0</m:t>
                                </m:r>
                              </m:e>
                              <m:e>
                                <m:r>
                                  <a:rPr lang="zh-TW" altLang="en-US" i="0">
                                    <a:latin typeface="Cambria Math" panose="02040503050406030204" pitchFamily="18" charset="0"/>
                                  </a:rPr>
                                  <m:t>0</m:t>
                                </m:r>
                              </m:e>
                              <m:e>
                                <m:r>
                                  <a:rPr lang="zh-TW" altLang="en-US" i="0">
                                    <a:latin typeface="Cambria Math" panose="02040503050406030204" pitchFamily="18" charset="0"/>
                                  </a:rPr>
                                  <m:t>−</m:t>
                                </m:r>
                                <m:sSub>
                                  <m:sSubPr>
                                    <m:ctrlPr>
                                      <a:rPr lang="zh-TW" altLang="en-US" i="1">
                                        <a:latin typeface="Cambria Math" panose="02040503050406030204" pitchFamily="18" charset="0"/>
                                      </a:rPr>
                                    </m:ctrlPr>
                                  </m:sSubPr>
                                  <m:e>
                                    <m:r>
                                      <a:rPr lang="zh-TW" altLang="en-US" i="1">
                                        <a:latin typeface="Cambria Math" panose="02040503050406030204" pitchFamily="18" charset="0"/>
                                      </a:rPr>
                                      <m:t>𝑢</m:t>
                                    </m:r>
                                  </m:e>
                                  <m:sub>
                                    <m:r>
                                      <a:rPr lang="zh-TW" altLang="en-US" i="0">
                                        <a:latin typeface="Cambria Math" panose="02040503050406030204" pitchFamily="18" charset="0"/>
                                      </a:rPr>
                                      <m:t>2</m:t>
                                    </m:r>
                                  </m:sub>
                                </m:sSub>
                                <m:sSub>
                                  <m:sSubPr>
                                    <m:ctrlPr>
                                      <a:rPr lang="zh-TW" altLang="en-US" i="1">
                                        <a:latin typeface="Cambria Math" panose="02040503050406030204" pitchFamily="18" charset="0"/>
                                      </a:rPr>
                                    </m:ctrlPr>
                                  </m:sSubPr>
                                  <m:e>
                                    <m:r>
                                      <a:rPr lang="zh-TW" altLang="en-US" i="1">
                                        <a:latin typeface="Cambria Math" panose="02040503050406030204" pitchFamily="18" charset="0"/>
                                      </a:rPr>
                                      <m:t>𝑋</m:t>
                                    </m:r>
                                  </m:e>
                                  <m:sub>
                                    <m:r>
                                      <a:rPr lang="zh-TW" altLang="en-US" i="0">
                                        <a:latin typeface="Cambria Math" panose="02040503050406030204" pitchFamily="18" charset="0"/>
                                      </a:rPr>
                                      <m:t>2</m:t>
                                    </m:r>
                                  </m:sub>
                                </m:sSub>
                              </m:e>
                              <m:e>
                                <m:r>
                                  <a:rPr lang="zh-TW" altLang="en-US" i="0">
                                    <a:latin typeface="Cambria Math" panose="02040503050406030204" pitchFamily="18" charset="0"/>
                                  </a:rPr>
                                  <m:t>−</m:t>
                                </m:r>
                                <m:sSub>
                                  <m:sSubPr>
                                    <m:ctrlPr>
                                      <a:rPr lang="zh-TW" altLang="en-US" i="1">
                                        <a:latin typeface="Cambria Math" panose="02040503050406030204" pitchFamily="18" charset="0"/>
                                      </a:rPr>
                                    </m:ctrlPr>
                                  </m:sSubPr>
                                  <m:e>
                                    <m:r>
                                      <a:rPr lang="zh-TW" altLang="en-US" i="1">
                                        <a:latin typeface="Cambria Math" panose="02040503050406030204" pitchFamily="18" charset="0"/>
                                      </a:rPr>
                                      <m:t>𝑣</m:t>
                                    </m:r>
                                  </m:e>
                                  <m:sub>
                                    <m:r>
                                      <a:rPr lang="zh-TW" altLang="en-US" i="0">
                                        <a:latin typeface="Cambria Math" panose="02040503050406030204" pitchFamily="18" charset="0"/>
                                      </a:rPr>
                                      <m:t>2</m:t>
                                    </m:r>
                                  </m:sub>
                                </m:sSub>
                                <m:sSub>
                                  <m:sSubPr>
                                    <m:ctrlPr>
                                      <a:rPr lang="zh-TW" altLang="en-US" i="1">
                                        <a:latin typeface="Cambria Math" panose="02040503050406030204" pitchFamily="18" charset="0"/>
                                      </a:rPr>
                                    </m:ctrlPr>
                                  </m:sSubPr>
                                  <m:e>
                                    <m:r>
                                      <a:rPr lang="zh-TW" altLang="en-US" i="1">
                                        <a:latin typeface="Cambria Math" panose="02040503050406030204" pitchFamily="18" charset="0"/>
                                      </a:rPr>
                                      <m:t>𝑋</m:t>
                                    </m:r>
                                  </m:e>
                                  <m:sub>
                                    <m:r>
                                      <a:rPr lang="zh-TW" altLang="en-US" i="0">
                                        <a:latin typeface="Cambria Math" panose="02040503050406030204" pitchFamily="18" charset="0"/>
                                      </a:rPr>
                                      <m:t>2</m:t>
                                    </m:r>
                                  </m:sub>
                                </m:sSub>
                              </m:e>
                            </m:mr>
                            <m:mr>
                              <m:e>
                                <m:r>
                                  <a:rPr lang="zh-TW" altLang="en-US" i="0">
                                    <a:latin typeface="Cambria Math" panose="02040503050406030204" pitchFamily="18" charset="0"/>
                                  </a:rPr>
                                  <m:t>0</m:t>
                                </m:r>
                              </m:e>
                              <m:e>
                                <m:r>
                                  <a:rPr lang="zh-TW" altLang="en-US" i="0">
                                    <a:latin typeface="Cambria Math" panose="02040503050406030204" pitchFamily="18" charset="0"/>
                                  </a:rPr>
                                  <m:t>0</m:t>
                                </m:r>
                              </m:e>
                              <m:e>
                                <m:r>
                                  <a:rPr lang="zh-TW" altLang="en-US" i="0">
                                    <a:latin typeface="Cambria Math" panose="02040503050406030204" pitchFamily="18" charset="0"/>
                                  </a:rPr>
                                  <m:t>0</m:t>
                                </m:r>
                              </m:e>
                              <m:e>
                                <m:sSub>
                                  <m:sSubPr>
                                    <m:ctrlPr>
                                      <a:rPr lang="zh-TW" altLang="en-US" i="1">
                                        <a:latin typeface="Cambria Math" panose="02040503050406030204" pitchFamily="18" charset="0"/>
                                      </a:rPr>
                                    </m:ctrlPr>
                                  </m:sSubPr>
                                  <m:e>
                                    <m:r>
                                      <a:rPr lang="zh-TW" altLang="en-US" i="1">
                                        <a:latin typeface="Cambria Math" panose="02040503050406030204" pitchFamily="18" charset="0"/>
                                      </a:rPr>
                                      <m:t>𝑢</m:t>
                                    </m:r>
                                  </m:e>
                                  <m:sub>
                                    <m:r>
                                      <a:rPr lang="zh-TW" altLang="en-US" i="0">
                                        <a:latin typeface="Cambria Math" panose="02040503050406030204" pitchFamily="18" charset="0"/>
                                      </a:rPr>
                                      <m:t>2</m:t>
                                    </m:r>
                                  </m:sub>
                                </m:sSub>
                              </m:e>
                              <m:e>
                                <m:sSub>
                                  <m:sSubPr>
                                    <m:ctrlPr>
                                      <a:rPr lang="zh-TW" altLang="en-US" i="1">
                                        <a:latin typeface="Cambria Math" panose="02040503050406030204" pitchFamily="18" charset="0"/>
                                      </a:rPr>
                                    </m:ctrlPr>
                                  </m:sSubPr>
                                  <m:e>
                                    <m:r>
                                      <a:rPr lang="zh-TW" altLang="en-US" i="1">
                                        <a:latin typeface="Cambria Math" panose="02040503050406030204" pitchFamily="18" charset="0"/>
                                      </a:rPr>
                                      <m:t>𝑣</m:t>
                                    </m:r>
                                  </m:e>
                                  <m:sub>
                                    <m:r>
                                      <a:rPr lang="zh-TW" altLang="en-US" i="0">
                                        <a:latin typeface="Cambria Math" panose="02040503050406030204" pitchFamily="18" charset="0"/>
                                      </a:rPr>
                                      <m:t>2</m:t>
                                    </m:r>
                                  </m:sub>
                                </m:sSub>
                              </m:e>
                              <m:e>
                                <m:r>
                                  <a:rPr lang="zh-TW" altLang="en-US" i="1">
                                    <a:latin typeface="Cambria Math" panose="02040503050406030204" pitchFamily="18" charset="0"/>
                                  </a:rPr>
                                  <m:t>𝑙</m:t>
                                </m:r>
                              </m:e>
                              <m:e>
                                <m:r>
                                  <a:rPr lang="zh-TW" altLang="en-US" i="0">
                                    <a:latin typeface="Cambria Math" panose="02040503050406030204" pitchFamily="18" charset="0"/>
                                  </a:rPr>
                                  <m:t>−</m:t>
                                </m:r>
                                <m:sSub>
                                  <m:sSubPr>
                                    <m:ctrlPr>
                                      <a:rPr lang="zh-TW" altLang="en-US" i="1">
                                        <a:latin typeface="Cambria Math" panose="02040503050406030204" pitchFamily="18" charset="0"/>
                                      </a:rPr>
                                    </m:ctrlPr>
                                  </m:sSubPr>
                                  <m:e>
                                    <m:r>
                                      <a:rPr lang="zh-TW" altLang="en-US" i="1">
                                        <a:latin typeface="Cambria Math" panose="02040503050406030204" pitchFamily="18" charset="0"/>
                                      </a:rPr>
                                      <m:t>𝑢</m:t>
                                    </m:r>
                                  </m:e>
                                  <m:sub>
                                    <m:r>
                                      <a:rPr lang="zh-TW" altLang="en-US" i="0">
                                        <a:latin typeface="Cambria Math" panose="02040503050406030204" pitchFamily="18" charset="0"/>
                                      </a:rPr>
                                      <m:t>2</m:t>
                                    </m:r>
                                  </m:sub>
                                </m:sSub>
                                <m:sSub>
                                  <m:sSubPr>
                                    <m:ctrlPr>
                                      <a:rPr lang="zh-TW" altLang="en-US" i="1">
                                        <a:latin typeface="Cambria Math" panose="02040503050406030204" pitchFamily="18" charset="0"/>
                                      </a:rPr>
                                    </m:ctrlPr>
                                  </m:sSubPr>
                                  <m:e>
                                    <m:r>
                                      <a:rPr lang="zh-TW" altLang="en-US" i="1">
                                        <a:latin typeface="Cambria Math" panose="02040503050406030204" pitchFamily="18" charset="0"/>
                                      </a:rPr>
                                      <m:t>𝑌</m:t>
                                    </m:r>
                                  </m:e>
                                  <m:sub>
                                    <m:r>
                                      <a:rPr lang="zh-TW" altLang="en-US" i="0">
                                        <a:latin typeface="Cambria Math" panose="02040503050406030204" pitchFamily="18" charset="0"/>
                                      </a:rPr>
                                      <m:t>2</m:t>
                                    </m:r>
                                  </m:sub>
                                </m:sSub>
                              </m:e>
                              <m:e>
                                <m:r>
                                  <a:rPr lang="zh-TW" altLang="en-US" i="0">
                                    <a:latin typeface="Cambria Math" panose="02040503050406030204" pitchFamily="18" charset="0"/>
                                  </a:rPr>
                                  <m:t>−</m:t>
                                </m:r>
                                <m:sSub>
                                  <m:sSubPr>
                                    <m:ctrlPr>
                                      <a:rPr lang="zh-TW" altLang="en-US" i="1">
                                        <a:latin typeface="Cambria Math" panose="02040503050406030204" pitchFamily="18" charset="0"/>
                                      </a:rPr>
                                    </m:ctrlPr>
                                  </m:sSubPr>
                                  <m:e>
                                    <m:r>
                                      <a:rPr lang="zh-TW" altLang="en-US" i="1">
                                        <a:latin typeface="Cambria Math" panose="02040503050406030204" pitchFamily="18" charset="0"/>
                                      </a:rPr>
                                      <m:t>𝑣</m:t>
                                    </m:r>
                                  </m:e>
                                  <m:sub>
                                    <m:r>
                                      <a:rPr lang="zh-TW" altLang="en-US" i="0">
                                        <a:latin typeface="Cambria Math" panose="02040503050406030204" pitchFamily="18" charset="0"/>
                                      </a:rPr>
                                      <m:t>2</m:t>
                                    </m:r>
                                  </m:sub>
                                </m:sSub>
                                <m:sSub>
                                  <m:sSubPr>
                                    <m:ctrlPr>
                                      <a:rPr lang="zh-TW" altLang="en-US" i="1">
                                        <a:latin typeface="Cambria Math" panose="02040503050406030204" pitchFamily="18" charset="0"/>
                                      </a:rPr>
                                    </m:ctrlPr>
                                  </m:sSubPr>
                                  <m:e>
                                    <m:r>
                                      <a:rPr lang="zh-TW" altLang="en-US" i="1">
                                        <a:latin typeface="Cambria Math" panose="02040503050406030204" pitchFamily="18" charset="0"/>
                                      </a:rPr>
                                      <m:t>𝑌</m:t>
                                    </m:r>
                                  </m:e>
                                  <m:sub>
                                    <m:r>
                                      <a:rPr lang="zh-TW" altLang="en-US" i="0">
                                        <a:latin typeface="Cambria Math" panose="02040503050406030204" pitchFamily="18" charset="0"/>
                                      </a:rPr>
                                      <m:t>2</m:t>
                                    </m:r>
                                  </m:sub>
                                </m:sSub>
                              </m:e>
                            </m:mr>
                            <m:mr>
                              <m:e>
                                <m:sSub>
                                  <m:sSubPr>
                                    <m:ctrlPr>
                                      <a:rPr lang="zh-TW" altLang="en-US" i="1">
                                        <a:latin typeface="Cambria Math" panose="02040503050406030204" pitchFamily="18" charset="0"/>
                                      </a:rPr>
                                    </m:ctrlPr>
                                  </m:sSubPr>
                                  <m:e>
                                    <m:r>
                                      <a:rPr lang="zh-TW" altLang="en-US" i="1">
                                        <a:latin typeface="Cambria Math" panose="02040503050406030204" pitchFamily="18" charset="0"/>
                                      </a:rPr>
                                      <m:t>𝑢</m:t>
                                    </m:r>
                                  </m:e>
                                  <m:sub>
                                    <m:r>
                                      <a:rPr lang="zh-TW" altLang="en-US" i="0">
                                        <a:latin typeface="Cambria Math" panose="02040503050406030204" pitchFamily="18" charset="0"/>
                                      </a:rPr>
                                      <m:t>3</m:t>
                                    </m:r>
                                  </m:sub>
                                </m:sSub>
                              </m:e>
                              <m:e>
                                <m:sSub>
                                  <m:sSubPr>
                                    <m:ctrlPr>
                                      <a:rPr lang="zh-TW" altLang="en-US" i="1">
                                        <a:latin typeface="Cambria Math" panose="02040503050406030204" pitchFamily="18" charset="0"/>
                                      </a:rPr>
                                    </m:ctrlPr>
                                  </m:sSubPr>
                                  <m:e>
                                    <m:r>
                                      <a:rPr lang="zh-TW" altLang="en-US" i="1">
                                        <a:latin typeface="Cambria Math" panose="02040503050406030204" pitchFamily="18" charset="0"/>
                                      </a:rPr>
                                      <m:t>𝑣</m:t>
                                    </m:r>
                                  </m:e>
                                  <m:sub>
                                    <m:r>
                                      <a:rPr lang="zh-TW" altLang="en-US" i="0">
                                        <a:latin typeface="Cambria Math" panose="02040503050406030204" pitchFamily="18" charset="0"/>
                                      </a:rPr>
                                      <m:t>3</m:t>
                                    </m:r>
                                  </m:sub>
                                </m:sSub>
                              </m:e>
                              <m:e>
                                <m:r>
                                  <a:rPr lang="zh-TW" altLang="en-US" i="0">
                                    <a:latin typeface="Cambria Math" panose="02040503050406030204" pitchFamily="18" charset="0"/>
                                  </a:rPr>
                                  <m:t>1</m:t>
                                </m:r>
                              </m:e>
                              <m:e>
                                <m:r>
                                  <a:rPr lang="zh-TW" altLang="en-US" i="0">
                                    <a:latin typeface="Cambria Math" panose="02040503050406030204" pitchFamily="18" charset="0"/>
                                  </a:rPr>
                                  <m:t>0</m:t>
                                </m:r>
                              </m:e>
                              <m:e>
                                <m:r>
                                  <a:rPr lang="zh-TW" altLang="en-US" i="0">
                                    <a:latin typeface="Cambria Math" panose="02040503050406030204" pitchFamily="18" charset="0"/>
                                  </a:rPr>
                                  <m:t>0</m:t>
                                </m:r>
                              </m:e>
                              <m:e>
                                <m:r>
                                  <a:rPr lang="zh-TW" altLang="en-US" i="0">
                                    <a:latin typeface="Cambria Math" panose="02040503050406030204" pitchFamily="18" charset="0"/>
                                  </a:rPr>
                                  <m:t>0</m:t>
                                </m:r>
                              </m:e>
                              <m:e>
                                <m:sSub>
                                  <m:sSubPr>
                                    <m:ctrlPr>
                                      <a:rPr lang="zh-TW" altLang="en-US" i="1">
                                        <a:latin typeface="Cambria Math" panose="02040503050406030204" pitchFamily="18" charset="0"/>
                                      </a:rPr>
                                    </m:ctrlPr>
                                  </m:sSubPr>
                                  <m:e>
                                    <m:r>
                                      <a:rPr lang="zh-TW" altLang="en-US" i="0">
                                        <a:latin typeface="Cambria Math" panose="02040503050406030204" pitchFamily="18" charset="0"/>
                                      </a:rPr>
                                      <m:t>−</m:t>
                                    </m:r>
                                    <m:r>
                                      <a:rPr lang="zh-TW" altLang="en-US" i="1">
                                        <a:latin typeface="Cambria Math" panose="02040503050406030204" pitchFamily="18" charset="0"/>
                                      </a:rPr>
                                      <m:t>𝑢</m:t>
                                    </m:r>
                                  </m:e>
                                  <m:sub>
                                    <m:r>
                                      <a:rPr lang="zh-TW" altLang="en-US" i="0">
                                        <a:latin typeface="Cambria Math" panose="02040503050406030204" pitchFamily="18" charset="0"/>
                                      </a:rPr>
                                      <m:t>3</m:t>
                                    </m:r>
                                  </m:sub>
                                </m:sSub>
                                <m:sSub>
                                  <m:sSubPr>
                                    <m:ctrlPr>
                                      <a:rPr lang="zh-TW" altLang="en-US" i="1">
                                        <a:latin typeface="Cambria Math" panose="02040503050406030204" pitchFamily="18" charset="0"/>
                                      </a:rPr>
                                    </m:ctrlPr>
                                  </m:sSubPr>
                                  <m:e>
                                    <m:r>
                                      <a:rPr lang="zh-TW" altLang="en-US" i="1">
                                        <a:latin typeface="Cambria Math" panose="02040503050406030204" pitchFamily="18" charset="0"/>
                                      </a:rPr>
                                      <m:t>𝑋</m:t>
                                    </m:r>
                                  </m:e>
                                  <m:sub>
                                    <m:r>
                                      <a:rPr lang="zh-TW" altLang="en-US" i="0">
                                        <a:latin typeface="Cambria Math" panose="02040503050406030204" pitchFamily="18" charset="0"/>
                                      </a:rPr>
                                      <m:t>3</m:t>
                                    </m:r>
                                  </m:sub>
                                </m:sSub>
                              </m:e>
                              <m:e>
                                <m:r>
                                  <a:rPr lang="zh-TW" altLang="en-US" i="0">
                                    <a:latin typeface="Cambria Math" panose="02040503050406030204" pitchFamily="18" charset="0"/>
                                  </a:rPr>
                                  <m:t>−</m:t>
                                </m:r>
                                <m:sSub>
                                  <m:sSubPr>
                                    <m:ctrlPr>
                                      <a:rPr lang="zh-TW" altLang="en-US" i="1">
                                        <a:latin typeface="Cambria Math" panose="02040503050406030204" pitchFamily="18" charset="0"/>
                                      </a:rPr>
                                    </m:ctrlPr>
                                  </m:sSubPr>
                                  <m:e>
                                    <m:r>
                                      <a:rPr lang="zh-TW" altLang="en-US" i="1">
                                        <a:latin typeface="Cambria Math" panose="02040503050406030204" pitchFamily="18" charset="0"/>
                                      </a:rPr>
                                      <m:t>𝑣</m:t>
                                    </m:r>
                                  </m:e>
                                  <m:sub>
                                    <m:r>
                                      <a:rPr lang="zh-TW" altLang="en-US" i="0">
                                        <a:latin typeface="Cambria Math" panose="02040503050406030204" pitchFamily="18" charset="0"/>
                                      </a:rPr>
                                      <m:t>3</m:t>
                                    </m:r>
                                  </m:sub>
                                </m:sSub>
                                <m:sSub>
                                  <m:sSubPr>
                                    <m:ctrlPr>
                                      <a:rPr lang="zh-TW" altLang="en-US" i="1">
                                        <a:latin typeface="Cambria Math" panose="02040503050406030204" pitchFamily="18" charset="0"/>
                                      </a:rPr>
                                    </m:ctrlPr>
                                  </m:sSubPr>
                                  <m:e>
                                    <m:r>
                                      <a:rPr lang="zh-TW" altLang="en-US" i="1">
                                        <a:latin typeface="Cambria Math" panose="02040503050406030204" pitchFamily="18" charset="0"/>
                                      </a:rPr>
                                      <m:t>𝑋</m:t>
                                    </m:r>
                                  </m:e>
                                  <m:sub>
                                    <m:r>
                                      <a:rPr lang="zh-TW" altLang="en-US" i="0">
                                        <a:latin typeface="Cambria Math" panose="02040503050406030204" pitchFamily="18" charset="0"/>
                                      </a:rPr>
                                      <m:t>3</m:t>
                                    </m:r>
                                  </m:sub>
                                </m:sSub>
                              </m:e>
                            </m:mr>
                            <m:mr>
                              <m:e>
                                <m:r>
                                  <a:rPr lang="zh-TW" altLang="en-US" i="0">
                                    <a:latin typeface="Cambria Math" panose="02040503050406030204" pitchFamily="18" charset="0"/>
                                  </a:rPr>
                                  <m:t>0</m:t>
                                </m:r>
                              </m:e>
                              <m:e>
                                <m:r>
                                  <a:rPr lang="zh-TW" altLang="en-US" i="0">
                                    <a:latin typeface="Cambria Math" panose="02040503050406030204" pitchFamily="18" charset="0"/>
                                  </a:rPr>
                                  <m:t>0</m:t>
                                </m:r>
                              </m:e>
                              <m:e>
                                <m:r>
                                  <a:rPr lang="zh-TW" altLang="en-US" i="0">
                                    <a:latin typeface="Cambria Math" panose="02040503050406030204" pitchFamily="18" charset="0"/>
                                  </a:rPr>
                                  <m:t>0</m:t>
                                </m:r>
                              </m:e>
                              <m:e>
                                <m:sSub>
                                  <m:sSubPr>
                                    <m:ctrlPr>
                                      <a:rPr lang="zh-TW" altLang="en-US" i="1">
                                        <a:latin typeface="Cambria Math" panose="02040503050406030204" pitchFamily="18" charset="0"/>
                                      </a:rPr>
                                    </m:ctrlPr>
                                  </m:sSubPr>
                                  <m:e>
                                    <m:r>
                                      <a:rPr lang="zh-TW" altLang="en-US" i="1">
                                        <a:latin typeface="Cambria Math" panose="02040503050406030204" pitchFamily="18" charset="0"/>
                                      </a:rPr>
                                      <m:t>𝑢</m:t>
                                    </m:r>
                                  </m:e>
                                  <m:sub>
                                    <m:r>
                                      <a:rPr lang="zh-TW" altLang="en-US" i="0">
                                        <a:latin typeface="Cambria Math" panose="02040503050406030204" pitchFamily="18" charset="0"/>
                                      </a:rPr>
                                      <m:t>3</m:t>
                                    </m:r>
                                  </m:sub>
                                </m:sSub>
                              </m:e>
                              <m:e>
                                <m:sSub>
                                  <m:sSubPr>
                                    <m:ctrlPr>
                                      <a:rPr lang="zh-TW" altLang="en-US" i="1">
                                        <a:latin typeface="Cambria Math" panose="02040503050406030204" pitchFamily="18" charset="0"/>
                                      </a:rPr>
                                    </m:ctrlPr>
                                  </m:sSubPr>
                                  <m:e>
                                    <m:r>
                                      <a:rPr lang="zh-TW" altLang="en-US" i="1">
                                        <a:latin typeface="Cambria Math" panose="02040503050406030204" pitchFamily="18" charset="0"/>
                                      </a:rPr>
                                      <m:t>𝑣</m:t>
                                    </m:r>
                                  </m:e>
                                  <m:sub>
                                    <m:r>
                                      <a:rPr lang="zh-TW" altLang="en-US" i="0">
                                        <a:latin typeface="Cambria Math" panose="02040503050406030204" pitchFamily="18" charset="0"/>
                                      </a:rPr>
                                      <m:t>3</m:t>
                                    </m:r>
                                  </m:sub>
                                </m:sSub>
                              </m:e>
                              <m:e>
                                <m:r>
                                  <a:rPr lang="zh-TW" altLang="en-US" i="0">
                                    <a:latin typeface="Cambria Math" panose="02040503050406030204" pitchFamily="18" charset="0"/>
                                  </a:rPr>
                                  <m:t>1</m:t>
                                </m:r>
                              </m:e>
                              <m:e>
                                <m:sSub>
                                  <m:sSubPr>
                                    <m:ctrlPr>
                                      <a:rPr lang="zh-TW" altLang="en-US" i="1">
                                        <a:latin typeface="Cambria Math" panose="02040503050406030204" pitchFamily="18" charset="0"/>
                                      </a:rPr>
                                    </m:ctrlPr>
                                  </m:sSubPr>
                                  <m:e>
                                    <m:r>
                                      <a:rPr lang="zh-TW" altLang="en-US" i="0">
                                        <a:latin typeface="Cambria Math" panose="02040503050406030204" pitchFamily="18" charset="0"/>
                                      </a:rPr>
                                      <m:t>−</m:t>
                                    </m:r>
                                    <m:r>
                                      <a:rPr lang="zh-TW" altLang="en-US" i="1">
                                        <a:latin typeface="Cambria Math" panose="02040503050406030204" pitchFamily="18" charset="0"/>
                                      </a:rPr>
                                      <m:t>𝑢</m:t>
                                    </m:r>
                                  </m:e>
                                  <m:sub>
                                    <m:r>
                                      <a:rPr lang="zh-TW" altLang="en-US" i="0">
                                        <a:latin typeface="Cambria Math" panose="02040503050406030204" pitchFamily="18" charset="0"/>
                                      </a:rPr>
                                      <m:t>3</m:t>
                                    </m:r>
                                  </m:sub>
                                </m:sSub>
                                <m:sSub>
                                  <m:sSubPr>
                                    <m:ctrlPr>
                                      <a:rPr lang="zh-TW" altLang="en-US" i="1">
                                        <a:latin typeface="Cambria Math" panose="02040503050406030204" pitchFamily="18" charset="0"/>
                                      </a:rPr>
                                    </m:ctrlPr>
                                  </m:sSubPr>
                                  <m:e>
                                    <m:r>
                                      <a:rPr lang="zh-TW" altLang="en-US" i="1">
                                        <a:latin typeface="Cambria Math" panose="02040503050406030204" pitchFamily="18" charset="0"/>
                                      </a:rPr>
                                      <m:t>𝑌</m:t>
                                    </m:r>
                                  </m:e>
                                  <m:sub>
                                    <m:r>
                                      <a:rPr lang="zh-TW" altLang="en-US" i="0">
                                        <a:latin typeface="Cambria Math" panose="02040503050406030204" pitchFamily="18" charset="0"/>
                                      </a:rPr>
                                      <m:t>3</m:t>
                                    </m:r>
                                  </m:sub>
                                </m:sSub>
                              </m:e>
                              <m:e>
                                <m:r>
                                  <a:rPr lang="zh-TW" altLang="en-US" i="0">
                                    <a:latin typeface="Cambria Math" panose="02040503050406030204" pitchFamily="18" charset="0"/>
                                  </a:rPr>
                                  <m:t>−</m:t>
                                </m:r>
                                <m:sSub>
                                  <m:sSubPr>
                                    <m:ctrlPr>
                                      <a:rPr lang="zh-TW" altLang="en-US" i="1">
                                        <a:latin typeface="Cambria Math" panose="02040503050406030204" pitchFamily="18" charset="0"/>
                                      </a:rPr>
                                    </m:ctrlPr>
                                  </m:sSubPr>
                                  <m:e>
                                    <m:r>
                                      <a:rPr lang="zh-TW" altLang="en-US" i="1">
                                        <a:latin typeface="Cambria Math" panose="02040503050406030204" pitchFamily="18" charset="0"/>
                                      </a:rPr>
                                      <m:t>𝑣</m:t>
                                    </m:r>
                                  </m:e>
                                  <m:sub>
                                    <m:r>
                                      <a:rPr lang="zh-TW" altLang="en-US" i="0">
                                        <a:latin typeface="Cambria Math" panose="02040503050406030204" pitchFamily="18" charset="0"/>
                                      </a:rPr>
                                      <m:t>3</m:t>
                                    </m:r>
                                  </m:sub>
                                </m:sSub>
                                <m:sSub>
                                  <m:sSubPr>
                                    <m:ctrlPr>
                                      <a:rPr lang="zh-TW" altLang="en-US" i="1">
                                        <a:latin typeface="Cambria Math" panose="02040503050406030204" pitchFamily="18" charset="0"/>
                                      </a:rPr>
                                    </m:ctrlPr>
                                  </m:sSubPr>
                                  <m:e>
                                    <m:r>
                                      <a:rPr lang="zh-TW" altLang="en-US" i="1">
                                        <a:latin typeface="Cambria Math" panose="02040503050406030204" pitchFamily="18" charset="0"/>
                                      </a:rPr>
                                      <m:t>𝑌</m:t>
                                    </m:r>
                                  </m:e>
                                  <m:sub>
                                    <m:r>
                                      <a:rPr lang="zh-TW" altLang="en-US" i="0">
                                        <a:latin typeface="Cambria Math" panose="02040503050406030204" pitchFamily="18" charset="0"/>
                                      </a:rPr>
                                      <m:t>3</m:t>
                                    </m:r>
                                  </m:sub>
                                </m:sSub>
                              </m:e>
                            </m:mr>
                            <m:mr>
                              <m:e>
                                <m:sSub>
                                  <m:sSubPr>
                                    <m:ctrlPr>
                                      <a:rPr lang="zh-TW" altLang="en-US" i="1">
                                        <a:latin typeface="Cambria Math" panose="02040503050406030204" pitchFamily="18" charset="0"/>
                                      </a:rPr>
                                    </m:ctrlPr>
                                  </m:sSubPr>
                                  <m:e>
                                    <m:r>
                                      <a:rPr lang="zh-TW" altLang="en-US" i="1">
                                        <a:latin typeface="Cambria Math" panose="02040503050406030204" pitchFamily="18" charset="0"/>
                                      </a:rPr>
                                      <m:t>𝑢</m:t>
                                    </m:r>
                                  </m:e>
                                  <m:sub>
                                    <m:r>
                                      <a:rPr lang="zh-TW" altLang="en-US" i="0">
                                        <a:latin typeface="Cambria Math" panose="02040503050406030204" pitchFamily="18" charset="0"/>
                                      </a:rPr>
                                      <m:t>4</m:t>
                                    </m:r>
                                  </m:sub>
                                </m:sSub>
                              </m:e>
                              <m:e>
                                <m:sSub>
                                  <m:sSubPr>
                                    <m:ctrlPr>
                                      <a:rPr lang="zh-TW" altLang="en-US" i="1">
                                        <a:latin typeface="Cambria Math" panose="02040503050406030204" pitchFamily="18" charset="0"/>
                                      </a:rPr>
                                    </m:ctrlPr>
                                  </m:sSubPr>
                                  <m:e>
                                    <m:r>
                                      <a:rPr lang="zh-TW" altLang="en-US" i="1">
                                        <a:latin typeface="Cambria Math" panose="02040503050406030204" pitchFamily="18" charset="0"/>
                                      </a:rPr>
                                      <m:t>𝑣</m:t>
                                    </m:r>
                                  </m:e>
                                  <m:sub>
                                    <m:r>
                                      <a:rPr lang="zh-TW" altLang="en-US" i="0">
                                        <a:latin typeface="Cambria Math" panose="02040503050406030204" pitchFamily="18" charset="0"/>
                                      </a:rPr>
                                      <m:t>4</m:t>
                                    </m:r>
                                  </m:sub>
                                </m:sSub>
                              </m:e>
                              <m:e>
                                <m:r>
                                  <a:rPr lang="zh-TW" altLang="en-US" i="0">
                                    <a:latin typeface="Cambria Math" panose="02040503050406030204" pitchFamily="18" charset="0"/>
                                  </a:rPr>
                                  <m:t>1</m:t>
                                </m:r>
                              </m:e>
                              <m:e>
                                <m:r>
                                  <a:rPr lang="zh-TW" altLang="en-US" i="0">
                                    <a:latin typeface="Cambria Math" panose="02040503050406030204" pitchFamily="18" charset="0"/>
                                  </a:rPr>
                                  <m:t>0</m:t>
                                </m:r>
                              </m:e>
                              <m:e>
                                <m:r>
                                  <a:rPr lang="zh-TW" altLang="en-US" i="0">
                                    <a:latin typeface="Cambria Math" panose="02040503050406030204" pitchFamily="18" charset="0"/>
                                  </a:rPr>
                                  <m:t>0</m:t>
                                </m:r>
                              </m:e>
                              <m:e>
                                <m:r>
                                  <a:rPr lang="zh-TW" altLang="en-US" i="0">
                                    <a:latin typeface="Cambria Math" panose="02040503050406030204" pitchFamily="18" charset="0"/>
                                  </a:rPr>
                                  <m:t>0</m:t>
                                </m:r>
                              </m:e>
                              <m:e>
                                <m:sSub>
                                  <m:sSubPr>
                                    <m:ctrlPr>
                                      <a:rPr lang="zh-TW" altLang="en-US" i="1">
                                        <a:latin typeface="Cambria Math" panose="02040503050406030204" pitchFamily="18" charset="0"/>
                                      </a:rPr>
                                    </m:ctrlPr>
                                  </m:sSubPr>
                                  <m:e>
                                    <m:r>
                                      <a:rPr lang="zh-TW" altLang="en-US" i="0">
                                        <a:latin typeface="Cambria Math" panose="02040503050406030204" pitchFamily="18" charset="0"/>
                                      </a:rPr>
                                      <m:t>−</m:t>
                                    </m:r>
                                    <m:r>
                                      <a:rPr lang="zh-TW" altLang="en-US" i="1">
                                        <a:latin typeface="Cambria Math" panose="02040503050406030204" pitchFamily="18" charset="0"/>
                                      </a:rPr>
                                      <m:t>𝑢</m:t>
                                    </m:r>
                                  </m:e>
                                  <m:sub>
                                    <m:r>
                                      <a:rPr lang="zh-TW" altLang="en-US" i="0">
                                        <a:latin typeface="Cambria Math" panose="02040503050406030204" pitchFamily="18" charset="0"/>
                                      </a:rPr>
                                      <m:t>4</m:t>
                                    </m:r>
                                  </m:sub>
                                </m:sSub>
                                <m:sSub>
                                  <m:sSubPr>
                                    <m:ctrlPr>
                                      <a:rPr lang="zh-TW" altLang="en-US" i="1">
                                        <a:latin typeface="Cambria Math" panose="02040503050406030204" pitchFamily="18" charset="0"/>
                                      </a:rPr>
                                    </m:ctrlPr>
                                  </m:sSubPr>
                                  <m:e>
                                    <m:r>
                                      <a:rPr lang="zh-TW" altLang="en-US" i="1">
                                        <a:latin typeface="Cambria Math" panose="02040503050406030204" pitchFamily="18" charset="0"/>
                                      </a:rPr>
                                      <m:t>𝑋</m:t>
                                    </m:r>
                                  </m:e>
                                  <m:sub>
                                    <m:r>
                                      <a:rPr lang="zh-TW" altLang="en-US" i="0">
                                        <a:latin typeface="Cambria Math" panose="02040503050406030204" pitchFamily="18" charset="0"/>
                                      </a:rPr>
                                      <m:t>4</m:t>
                                    </m:r>
                                  </m:sub>
                                </m:sSub>
                              </m:e>
                              <m:e>
                                <m:r>
                                  <a:rPr lang="zh-TW" altLang="en-US" i="0">
                                    <a:latin typeface="Cambria Math" panose="02040503050406030204" pitchFamily="18" charset="0"/>
                                  </a:rPr>
                                  <m:t>−</m:t>
                                </m:r>
                                <m:sSub>
                                  <m:sSubPr>
                                    <m:ctrlPr>
                                      <a:rPr lang="zh-TW" altLang="en-US" i="1">
                                        <a:latin typeface="Cambria Math" panose="02040503050406030204" pitchFamily="18" charset="0"/>
                                      </a:rPr>
                                    </m:ctrlPr>
                                  </m:sSubPr>
                                  <m:e>
                                    <m:r>
                                      <a:rPr lang="zh-TW" altLang="en-US" i="1">
                                        <a:latin typeface="Cambria Math" panose="02040503050406030204" pitchFamily="18" charset="0"/>
                                      </a:rPr>
                                      <m:t>𝑣</m:t>
                                    </m:r>
                                  </m:e>
                                  <m:sub>
                                    <m:r>
                                      <a:rPr lang="zh-TW" altLang="en-US" i="0">
                                        <a:latin typeface="Cambria Math" panose="02040503050406030204" pitchFamily="18" charset="0"/>
                                      </a:rPr>
                                      <m:t>4</m:t>
                                    </m:r>
                                  </m:sub>
                                </m:sSub>
                                <m:sSub>
                                  <m:sSubPr>
                                    <m:ctrlPr>
                                      <a:rPr lang="zh-TW" altLang="en-US" i="1">
                                        <a:latin typeface="Cambria Math" panose="02040503050406030204" pitchFamily="18" charset="0"/>
                                      </a:rPr>
                                    </m:ctrlPr>
                                  </m:sSubPr>
                                  <m:e>
                                    <m:r>
                                      <a:rPr lang="zh-TW" altLang="en-US" i="1">
                                        <a:latin typeface="Cambria Math" panose="02040503050406030204" pitchFamily="18" charset="0"/>
                                      </a:rPr>
                                      <m:t>𝑋</m:t>
                                    </m:r>
                                  </m:e>
                                  <m:sub>
                                    <m:r>
                                      <a:rPr lang="zh-TW" altLang="en-US" i="0">
                                        <a:latin typeface="Cambria Math" panose="02040503050406030204" pitchFamily="18" charset="0"/>
                                      </a:rPr>
                                      <m:t>4</m:t>
                                    </m:r>
                                  </m:sub>
                                </m:sSub>
                              </m:e>
                            </m:mr>
                            <m:mr>
                              <m:e>
                                <m:r>
                                  <a:rPr lang="zh-TW" altLang="en-US" i="0">
                                    <a:latin typeface="Cambria Math" panose="02040503050406030204" pitchFamily="18" charset="0"/>
                                  </a:rPr>
                                  <m:t>0</m:t>
                                </m:r>
                              </m:e>
                              <m:e>
                                <m:r>
                                  <a:rPr lang="zh-TW" altLang="en-US" i="0">
                                    <a:latin typeface="Cambria Math" panose="02040503050406030204" pitchFamily="18" charset="0"/>
                                  </a:rPr>
                                  <m:t>0</m:t>
                                </m:r>
                              </m:e>
                              <m:e>
                                <m:r>
                                  <a:rPr lang="zh-TW" altLang="en-US" i="0">
                                    <a:latin typeface="Cambria Math" panose="02040503050406030204" pitchFamily="18" charset="0"/>
                                  </a:rPr>
                                  <m:t>0</m:t>
                                </m:r>
                              </m:e>
                              <m:e>
                                <m:sSub>
                                  <m:sSubPr>
                                    <m:ctrlPr>
                                      <a:rPr lang="zh-TW" altLang="en-US" i="1">
                                        <a:latin typeface="Cambria Math" panose="02040503050406030204" pitchFamily="18" charset="0"/>
                                      </a:rPr>
                                    </m:ctrlPr>
                                  </m:sSubPr>
                                  <m:e>
                                    <m:r>
                                      <a:rPr lang="zh-TW" altLang="en-US" i="1">
                                        <a:latin typeface="Cambria Math" panose="02040503050406030204" pitchFamily="18" charset="0"/>
                                      </a:rPr>
                                      <m:t>𝑢</m:t>
                                    </m:r>
                                  </m:e>
                                  <m:sub>
                                    <m:r>
                                      <a:rPr lang="zh-TW" altLang="en-US" i="0">
                                        <a:latin typeface="Cambria Math" panose="02040503050406030204" pitchFamily="18" charset="0"/>
                                      </a:rPr>
                                      <m:t>4</m:t>
                                    </m:r>
                                  </m:sub>
                                </m:sSub>
                              </m:e>
                              <m:e>
                                <m:sSub>
                                  <m:sSubPr>
                                    <m:ctrlPr>
                                      <a:rPr lang="zh-TW" altLang="en-US" i="1">
                                        <a:latin typeface="Cambria Math" panose="02040503050406030204" pitchFamily="18" charset="0"/>
                                      </a:rPr>
                                    </m:ctrlPr>
                                  </m:sSubPr>
                                  <m:e>
                                    <m:r>
                                      <a:rPr lang="zh-TW" altLang="en-US" i="1">
                                        <a:latin typeface="Cambria Math" panose="02040503050406030204" pitchFamily="18" charset="0"/>
                                      </a:rPr>
                                      <m:t>𝑣</m:t>
                                    </m:r>
                                  </m:e>
                                  <m:sub>
                                    <m:r>
                                      <a:rPr lang="zh-TW" altLang="en-US" i="0">
                                        <a:latin typeface="Cambria Math" panose="02040503050406030204" pitchFamily="18" charset="0"/>
                                      </a:rPr>
                                      <m:t>4</m:t>
                                    </m:r>
                                  </m:sub>
                                </m:sSub>
                              </m:e>
                              <m:e>
                                <m:r>
                                  <a:rPr lang="zh-TW" altLang="en-US" i="0">
                                    <a:latin typeface="Cambria Math" panose="02040503050406030204" pitchFamily="18" charset="0"/>
                                  </a:rPr>
                                  <m:t>1</m:t>
                                </m:r>
                              </m:e>
                              <m:e>
                                <m:sSub>
                                  <m:sSubPr>
                                    <m:ctrlPr>
                                      <a:rPr lang="zh-TW" altLang="en-US" i="1">
                                        <a:latin typeface="Cambria Math" panose="02040503050406030204" pitchFamily="18" charset="0"/>
                                      </a:rPr>
                                    </m:ctrlPr>
                                  </m:sSubPr>
                                  <m:e>
                                    <m:r>
                                      <a:rPr lang="zh-TW" altLang="en-US" i="0">
                                        <a:latin typeface="Cambria Math" panose="02040503050406030204" pitchFamily="18" charset="0"/>
                                      </a:rPr>
                                      <m:t>−</m:t>
                                    </m:r>
                                    <m:r>
                                      <a:rPr lang="zh-TW" altLang="en-US" i="1">
                                        <a:latin typeface="Cambria Math" panose="02040503050406030204" pitchFamily="18" charset="0"/>
                                      </a:rPr>
                                      <m:t>𝑢</m:t>
                                    </m:r>
                                  </m:e>
                                  <m:sub>
                                    <m:r>
                                      <a:rPr lang="zh-TW" altLang="en-US" i="0">
                                        <a:latin typeface="Cambria Math" panose="02040503050406030204" pitchFamily="18" charset="0"/>
                                      </a:rPr>
                                      <m:t>4</m:t>
                                    </m:r>
                                  </m:sub>
                                </m:sSub>
                                <m:sSub>
                                  <m:sSubPr>
                                    <m:ctrlPr>
                                      <a:rPr lang="zh-TW" altLang="en-US" i="1">
                                        <a:latin typeface="Cambria Math" panose="02040503050406030204" pitchFamily="18" charset="0"/>
                                      </a:rPr>
                                    </m:ctrlPr>
                                  </m:sSubPr>
                                  <m:e>
                                    <m:r>
                                      <a:rPr lang="zh-TW" altLang="en-US" i="1">
                                        <a:latin typeface="Cambria Math" panose="02040503050406030204" pitchFamily="18" charset="0"/>
                                      </a:rPr>
                                      <m:t>𝑌</m:t>
                                    </m:r>
                                  </m:e>
                                  <m:sub>
                                    <m:r>
                                      <a:rPr lang="zh-TW" altLang="en-US" i="0">
                                        <a:latin typeface="Cambria Math" panose="02040503050406030204" pitchFamily="18" charset="0"/>
                                      </a:rPr>
                                      <m:t>4</m:t>
                                    </m:r>
                                  </m:sub>
                                </m:sSub>
                              </m:e>
                              <m:e>
                                <m:r>
                                  <a:rPr lang="zh-TW" altLang="en-US" i="0">
                                    <a:latin typeface="Cambria Math" panose="02040503050406030204" pitchFamily="18" charset="0"/>
                                  </a:rPr>
                                  <m:t>−</m:t>
                                </m:r>
                                <m:sSub>
                                  <m:sSubPr>
                                    <m:ctrlPr>
                                      <a:rPr lang="zh-TW" altLang="en-US" i="1">
                                        <a:latin typeface="Cambria Math" panose="02040503050406030204" pitchFamily="18" charset="0"/>
                                      </a:rPr>
                                    </m:ctrlPr>
                                  </m:sSubPr>
                                  <m:e>
                                    <m:r>
                                      <a:rPr lang="zh-TW" altLang="en-US" i="1">
                                        <a:latin typeface="Cambria Math" panose="02040503050406030204" pitchFamily="18" charset="0"/>
                                      </a:rPr>
                                      <m:t>𝑣</m:t>
                                    </m:r>
                                  </m:e>
                                  <m:sub>
                                    <m:r>
                                      <a:rPr lang="zh-TW" altLang="en-US" i="0">
                                        <a:latin typeface="Cambria Math" panose="02040503050406030204" pitchFamily="18" charset="0"/>
                                      </a:rPr>
                                      <m:t>4</m:t>
                                    </m:r>
                                  </m:sub>
                                </m:sSub>
                                <m:sSub>
                                  <m:sSubPr>
                                    <m:ctrlPr>
                                      <a:rPr lang="zh-TW" altLang="en-US" i="1">
                                        <a:latin typeface="Cambria Math" panose="02040503050406030204" pitchFamily="18" charset="0"/>
                                      </a:rPr>
                                    </m:ctrlPr>
                                  </m:sSubPr>
                                  <m:e>
                                    <m:r>
                                      <a:rPr lang="zh-TW" altLang="en-US" i="1">
                                        <a:latin typeface="Cambria Math" panose="02040503050406030204" pitchFamily="18" charset="0"/>
                                      </a:rPr>
                                      <m:t>𝑌</m:t>
                                    </m:r>
                                  </m:e>
                                  <m:sub>
                                    <m:r>
                                      <a:rPr lang="zh-TW" altLang="en-US" i="0">
                                        <a:latin typeface="Cambria Math" panose="02040503050406030204" pitchFamily="18" charset="0"/>
                                      </a:rPr>
                                      <m:t>4</m:t>
                                    </m:r>
                                  </m:sub>
                                </m:sSub>
                              </m:e>
                            </m:mr>
                          </m:m>
                        </m:e>
                      </m:d>
                      <m:d>
                        <m:dPr>
                          <m:begChr m:val="["/>
                          <m:endChr m:val="]"/>
                          <m:ctrlPr>
                            <a:rPr lang="zh-TW" altLang="en-US" i="1">
                              <a:latin typeface="Cambria Math" panose="02040503050406030204" pitchFamily="18" charset="0"/>
                            </a:rPr>
                          </m:ctrlPr>
                        </m:dPr>
                        <m:e>
                          <m:m>
                            <m:mPr>
                              <m:plcHide m:val="on"/>
                              <m:mcs>
                                <m:mc>
                                  <m:mcPr>
                                    <m:count m:val="1"/>
                                    <m:mcJc m:val="center"/>
                                  </m:mcPr>
                                </m:mc>
                              </m:mcs>
                              <m:ctrlPr>
                                <a:rPr lang="zh-TW" altLang="en-US" i="1">
                                  <a:latin typeface="Cambria Math" panose="02040503050406030204" pitchFamily="18" charset="0"/>
                                </a:rPr>
                              </m:ctrlPr>
                            </m:mPr>
                            <m:mr>
                              <m:e>
                                <m:sSub>
                                  <m:sSubPr>
                                    <m:ctrlPr>
                                      <a:rPr lang="zh-TW" altLang="en-US" i="1">
                                        <a:latin typeface="Cambria Math" panose="02040503050406030204" pitchFamily="18" charset="0"/>
                                      </a:rPr>
                                    </m:ctrlPr>
                                  </m:sSubPr>
                                  <m:e>
                                    <m:r>
                                      <a:rPr lang="zh-TW" altLang="en-US" i="1">
                                        <a:latin typeface="Cambria Math" panose="02040503050406030204" pitchFamily="18" charset="0"/>
                                      </a:rPr>
                                      <m:t>h</m:t>
                                    </m:r>
                                  </m:e>
                                  <m:sub>
                                    <m:r>
                                      <a:rPr lang="zh-TW" altLang="en-US" i="0">
                                        <a:latin typeface="Cambria Math" panose="02040503050406030204" pitchFamily="18" charset="0"/>
                                      </a:rPr>
                                      <m:t>11</m:t>
                                    </m:r>
                                  </m:sub>
                                </m:sSub>
                              </m:e>
                            </m:mr>
                            <m:mr>
                              <m:e>
                                <m:sSub>
                                  <m:sSubPr>
                                    <m:ctrlPr>
                                      <a:rPr lang="zh-TW" altLang="en-US" i="1">
                                        <a:latin typeface="Cambria Math" panose="02040503050406030204" pitchFamily="18" charset="0"/>
                                      </a:rPr>
                                    </m:ctrlPr>
                                  </m:sSubPr>
                                  <m:e>
                                    <m:r>
                                      <a:rPr lang="zh-TW" altLang="en-US" i="1">
                                        <a:latin typeface="Cambria Math" panose="02040503050406030204" pitchFamily="18" charset="0"/>
                                      </a:rPr>
                                      <m:t>h</m:t>
                                    </m:r>
                                  </m:e>
                                  <m:sub>
                                    <m:r>
                                      <a:rPr lang="zh-TW" altLang="en-US" i="0">
                                        <a:latin typeface="Cambria Math" panose="02040503050406030204" pitchFamily="18" charset="0"/>
                                      </a:rPr>
                                      <m:t>12</m:t>
                                    </m:r>
                                  </m:sub>
                                </m:sSub>
                              </m:e>
                            </m:mr>
                            <m:mr>
                              <m:e>
                                <m:sSub>
                                  <m:sSubPr>
                                    <m:ctrlPr>
                                      <a:rPr lang="zh-TW" altLang="en-US" i="1">
                                        <a:latin typeface="Cambria Math" panose="02040503050406030204" pitchFamily="18" charset="0"/>
                                      </a:rPr>
                                    </m:ctrlPr>
                                  </m:sSubPr>
                                  <m:e>
                                    <m:r>
                                      <a:rPr lang="zh-TW" altLang="en-US" i="1">
                                        <a:latin typeface="Cambria Math" panose="02040503050406030204" pitchFamily="18" charset="0"/>
                                      </a:rPr>
                                      <m:t>h</m:t>
                                    </m:r>
                                  </m:e>
                                  <m:sub>
                                    <m:r>
                                      <a:rPr lang="zh-TW" altLang="en-US" i="0">
                                        <a:latin typeface="Cambria Math" panose="02040503050406030204" pitchFamily="18" charset="0"/>
                                      </a:rPr>
                                      <m:t>13</m:t>
                                    </m:r>
                                  </m:sub>
                                </m:sSub>
                              </m:e>
                            </m:mr>
                            <m:mr>
                              <m:e>
                                <m:sSub>
                                  <m:sSubPr>
                                    <m:ctrlPr>
                                      <a:rPr lang="zh-TW" altLang="en-US" i="1">
                                        <a:latin typeface="Cambria Math" panose="02040503050406030204" pitchFamily="18" charset="0"/>
                                      </a:rPr>
                                    </m:ctrlPr>
                                  </m:sSubPr>
                                  <m:e>
                                    <m:r>
                                      <a:rPr lang="zh-TW" altLang="en-US" i="1">
                                        <a:latin typeface="Cambria Math" panose="02040503050406030204" pitchFamily="18" charset="0"/>
                                      </a:rPr>
                                      <m:t>h</m:t>
                                    </m:r>
                                  </m:e>
                                  <m:sub>
                                    <m:r>
                                      <a:rPr lang="zh-TW" altLang="en-US" i="0">
                                        <a:latin typeface="Cambria Math" panose="02040503050406030204" pitchFamily="18" charset="0"/>
                                      </a:rPr>
                                      <m:t>21</m:t>
                                    </m:r>
                                  </m:sub>
                                </m:sSub>
                              </m:e>
                            </m:mr>
                            <m:mr>
                              <m:e>
                                <m:sSub>
                                  <m:sSubPr>
                                    <m:ctrlPr>
                                      <a:rPr lang="zh-TW" altLang="en-US" i="1">
                                        <a:latin typeface="Cambria Math" panose="02040503050406030204" pitchFamily="18" charset="0"/>
                                      </a:rPr>
                                    </m:ctrlPr>
                                  </m:sSubPr>
                                  <m:e>
                                    <m:r>
                                      <a:rPr lang="zh-TW" altLang="en-US" i="1">
                                        <a:latin typeface="Cambria Math" panose="02040503050406030204" pitchFamily="18" charset="0"/>
                                      </a:rPr>
                                      <m:t>h</m:t>
                                    </m:r>
                                  </m:e>
                                  <m:sub>
                                    <m:r>
                                      <a:rPr lang="zh-TW" altLang="en-US" i="0">
                                        <a:latin typeface="Cambria Math" panose="02040503050406030204" pitchFamily="18" charset="0"/>
                                      </a:rPr>
                                      <m:t>22</m:t>
                                    </m:r>
                                  </m:sub>
                                </m:sSub>
                              </m:e>
                            </m:mr>
                            <m:mr>
                              <m:e>
                                <m:sSub>
                                  <m:sSubPr>
                                    <m:ctrlPr>
                                      <a:rPr lang="zh-TW" altLang="en-US" i="1">
                                        <a:latin typeface="Cambria Math" panose="02040503050406030204" pitchFamily="18" charset="0"/>
                                      </a:rPr>
                                    </m:ctrlPr>
                                  </m:sSubPr>
                                  <m:e>
                                    <m:r>
                                      <a:rPr lang="zh-TW" altLang="en-US" i="1">
                                        <a:latin typeface="Cambria Math" panose="02040503050406030204" pitchFamily="18" charset="0"/>
                                      </a:rPr>
                                      <m:t>h</m:t>
                                    </m:r>
                                  </m:e>
                                  <m:sub>
                                    <m:r>
                                      <a:rPr lang="zh-TW" altLang="en-US" i="0">
                                        <a:latin typeface="Cambria Math" panose="02040503050406030204" pitchFamily="18" charset="0"/>
                                      </a:rPr>
                                      <m:t>23</m:t>
                                    </m:r>
                                  </m:sub>
                                </m:sSub>
                              </m:e>
                            </m:mr>
                            <m:mr>
                              <m:e>
                                <m:sSub>
                                  <m:sSubPr>
                                    <m:ctrlPr>
                                      <a:rPr lang="zh-TW" altLang="en-US" i="1">
                                        <a:latin typeface="Cambria Math" panose="02040503050406030204" pitchFamily="18" charset="0"/>
                                      </a:rPr>
                                    </m:ctrlPr>
                                  </m:sSubPr>
                                  <m:e>
                                    <m:r>
                                      <a:rPr lang="zh-TW" altLang="en-US" i="1">
                                        <a:latin typeface="Cambria Math" panose="02040503050406030204" pitchFamily="18" charset="0"/>
                                      </a:rPr>
                                      <m:t>h</m:t>
                                    </m:r>
                                  </m:e>
                                  <m:sub>
                                    <m:r>
                                      <a:rPr lang="zh-TW" altLang="en-US" i="0">
                                        <a:latin typeface="Cambria Math" panose="02040503050406030204" pitchFamily="18" charset="0"/>
                                      </a:rPr>
                                      <m:t>31</m:t>
                                    </m:r>
                                  </m:sub>
                                </m:sSub>
                              </m:e>
                            </m:mr>
                            <m:mr>
                              <m:e>
                                <m:sSub>
                                  <m:sSubPr>
                                    <m:ctrlPr>
                                      <a:rPr lang="zh-TW" altLang="en-US" i="1">
                                        <a:latin typeface="Cambria Math" panose="02040503050406030204" pitchFamily="18" charset="0"/>
                                      </a:rPr>
                                    </m:ctrlPr>
                                  </m:sSubPr>
                                  <m:e>
                                    <m:r>
                                      <a:rPr lang="zh-TW" altLang="en-US" i="1">
                                        <a:latin typeface="Cambria Math" panose="02040503050406030204" pitchFamily="18" charset="0"/>
                                      </a:rPr>
                                      <m:t>h</m:t>
                                    </m:r>
                                  </m:e>
                                  <m:sub>
                                    <m:r>
                                      <a:rPr lang="zh-TW" altLang="en-US" i="0">
                                        <a:latin typeface="Cambria Math" panose="02040503050406030204" pitchFamily="18" charset="0"/>
                                      </a:rPr>
                                      <m:t>32</m:t>
                                    </m:r>
                                  </m:sub>
                                </m:sSub>
                              </m:e>
                            </m:mr>
                          </m:m>
                        </m:e>
                      </m:d>
                      <m:r>
                        <a:rPr lang="zh-TW" altLang="en-US" i="0">
                          <a:latin typeface="Cambria Math" panose="02040503050406030204" pitchFamily="18" charset="0"/>
                        </a:rPr>
                        <m:t>=</m:t>
                      </m:r>
                      <m:d>
                        <m:dPr>
                          <m:begChr m:val="["/>
                          <m:endChr m:val="]"/>
                          <m:ctrlPr>
                            <a:rPr lang="zh-TW" altLang="en-US" i="1">
                              <a:latin typeface="Cambria Math" panose="02040503050406030204" pitchFamily="18" charset="0"/>
                            </a:rPr>
                          </m:ctrlPr>
                        </m:dPr>
                        <m:e>
                          <m:m>
                            <m:mPr>
                              <m:plcHide m:val="on"/>
                              <m:mcs>
                                <m:mc>
                                  <m:mcPr>
                                    <m:count m:val="1"/>
                                    <m:mcJc m:val="center"/>
                                  </m:mcPr>
                                </m:mc>
                              </m:mcs>
                              <m:ctrlPr>
                                <a:rPr lang="zh-TW" altLang="en-US" i="1">
                                  <a:latin typeface="Cambria Math" panose="02040503050406030204" pitchFamily="18" charset="0"/>
                                </a:rPr>
                              </m:ctrlPr>
                            </m:mPr>
                            <m:mr>
                              <m:e>
                                <m:sSub>
                                  <m:sSubPr>
                                    <m:ctrlPr>
                                      <a:rPr lang="zh-TW" altLang="en-US" i="1">
                                        <a:latin typeface="Cambria Math" panose="02040503050406030204" pitchFamily="18" charset="0"/>
                                      </a:rPr>
                                    </m:ctrlPr>
                                  </m:sSubPr>
                                  <m:e>
                                    <m:r>
                                      <a:rPr lang="zh-TW" altLang="en-US" i="1">
                                        <a:latin typeface="Cambria Math" panose="02040503050406030204" pitchFamily="18" charset="0"/>
                                      </a:rPr>
                                      <m:t>𝑋</m:t>
                                    </m:r>
                                  </m:e>
                                  <m:sub>
                                    <m:r>
                                      <a:rPr lang="zh-TW" altLang="en-US" i="0">
                                        <a:latin typeface="Cambria Math" panose="02040503050406030204" pitchFamily="18" charset="0"/>
                                      </a:rPr>
                                      <m:t>1</m:t>
                                    </m:r>
                                  </m:sub>
                                </m:sSub>
                              </m:e>
                            </m:mr>
                            <m:mr>
                              <m:e>
                                <m:sSub>
                                  <m:sSubPr>
                                    <m:ctrlPr>
                                      <a:rPr lang="zh-TW" altLang="en-US" i="1">
                                        <a:latin typeface="Cambria Math" panose="02040503050406030204" pitchFamily="18" charset="0"/>
                                      </a:rPr>
                                    </m:ctrlPr>
                                  </m:sSubPr>
                                  <m:e>
                                    <m:r>
                                      <a:rPr lang="zh-TW" altLang="en-US" i="1">
                                        <a:latin typeface="Cambria Math" panose="02040503050406030204" pitchFamily="18" charset="0"/>
                                      </a:rPr>
                                      <m:t>𝑌</m:t>
                                    </m:r>
                                  </m:e>
                                  <m:sub>
                                    <m:r>
                                      <a:rPr lang="zh-TW" altLang="en-US" i="0">
                                        <a:latin typeface="Cambria Math" panose="02040503050406030204" pitchFamily="18" charset="0"/>
                                      </a:rPr>
                                      <m:t>1</m:t>
                                    </m:r>
                                  </m:sub>
                                </m:sSub>
                              </m:e>
                            </m:mr>
                            <m:mr>
                              <m:e>
                                <m:sSub>
                                  <m:sSubPr>
                                    <m:ctrlPr>
                                      <a:rPr lang="zh-TW" altLang="en-US" i="1">
                                        <a:latin typeface="Cambria Math" panose="02040503050406030204" pitchFamily="18" charset="0"/>
                                      </a:rPr>
                                    </m:ctrlPr>
                                  </m:sSubPr>
                                  <m:e>
                                    <m:r>
                                      <a:rPr lang="zh-TW" altLang="en-US" i="1">
                                        <a:latin typeface="Cambria Math" panose="02040503050406030204" pitchFamily="18" charset="0"/>
                                      </a:rPr>
                                      <m:t>𝑋</m:t>
                                    </m:r>
                                  </m:e>
                                  <m:sub>
                                    <m:r>
                                      <a:rPr lang="zh-TW" altLang="en-US" i="0">
                                        <a:latin typeface="Cambria Math" panose="02040503050406030204" pitchFamily="18" charset="0"/>
                                      </a:rPr>
                                      <m:t>2</m:t>
                                    </m:r>
                                  </m:sub>
                                </m:sSub>
                              </m:e>
                            </m:mr>
                            <m:mr>
                              <m:e>
                                <m:sSub>
                                  <m:sSubPr>
                                    <m:ctrlPr>
                                      <a:rPr lang="zh-TW" altLang="en-US" i="1">
                                        <a:latin typeface="Cambria Math" panose="02040503050406030204" pitchFamily="18" charset="0"/>
                                      </a:rPr>
                                    </m:ctrlPr>
                                  </m:sSubPr>
                                  <m:e>
                                    <m:r>
                                      <a:rPr lang="zh-TW" altLang="en-US" i="1">
                                        <a:latin typeface="Cambria Math" panose="02040503050406030204" pitchFamily="18" charset="0"/>
                                      </a:rPr>
                                      <m:t>𝑌</m:t>
                                    </m:r>
                                  </m:e>
                                  <m:sub>
                                    <m:r>
                                      <a:rPr lang="zh-TW" altLang="en-US" i="0">
                                        <a:latin typeface="Cambria Math" panose="02040503050406030204" pitchFamily="18" charset="0"/>
                                      </a:rPr>
                                      <m:t>2</m:t>
                                    </m:r>
                                  </m:sub>
                                </m:sSub>
                              </m:e>
                            </m:mr>
                            <m:mr>
                              <m:e>
                                <m:sSub>
                                  <m:sSubPr>
                                    <m:ctrlPr>
                                      <a:rPr lang="zh-TW" altLang="en-US" i="1">
                                        <a:latin typeface="Cambria Math" panose="02040503050406030204" pitchFamily="18" charset="0"/>
                                      </a:rPr>
                                    </m:ctrlPr>
                                  </m:sSubPr>
                                  <m:e>
                                    <m:r>
                                      <a:rPr lang="zh-TW" altLang="en-US" i="1">
                                        <a:latin typeface="Cambria Math" panose="02040503050406030204" pitchFamily="18" charset="0"/>
                                      </a:rPr>
                                      <m:t>𝑋</m:t>
                                    </m:r>
                                  </m:e>
                                  <m:sub>
                                    <m:r>
                                      <a:rPr lang="zh-TW" altLang="en-US" i="0">
                                        <a:latin typeface="Cambria Math" panose="02040503050406030204" pitchFamily="18" charset="0"/>
                                      </a:rPr>
                                      <m:t>3</m:t>
                                    </m:r>
                                  </m:sub>
                                </m:sSub>
                              </m:e>
                            </m:mr>
                            <m:mr>
                              <m:e>
                                <m:sSub>
                                  <m:sSubPr>
                                    <m:ctrlPr>
                                      <a:rPr lang="zh-TW" altLang="en-US" i="1">
                                        <a:latin typeface="Cambria Math" panose="02040503050406030204" pitchFamily="18" charset="0"/>
                                      </a:rPr>
                                    </m:ctrlPr>
                                  </m:sSubPr>
                                  <m:e>
                                    <m:r>
                                      <a:rPr lang="zh-TW" altLang="en-US" i="1">
                                        <a:latin typeface="Cambria Math" panose="02040503050406030204" pitchFamily="18" charset="0"/>
                                      </a:rPr>
                                      <m:t>𝑌</m:t>
                                    </m:r>
                                  </m:e>
                                  <m:sub>
                                    <m:r>
                                      <a:rPr lang="zh-TW" altLang="en-US" i="0">
                                        <a:latin typeface="Cambria Math" panose="02040503050406030204" pitchFamily="18" charset="0"/>
                                      </a:rPr>
                                      <m:t>3</m:t>
                                    </m:r>
                                  </m:sub>
                                </m:sSub>
                              </m:e>
                            </m:mr>
                            <m:mr>
                              <m:e>
                                <m:sSub>
                                  <m:sSubPr>
                                    <m:ctrlPr>
                                      <a:rPr lang="zh-TW" altLang="en-US" i="1">
                                        <a:latin typeface="Cambria Math" panose="02040503050406030204" pitchFamily="18" charset="0"/>
                                      </a:rPr>
                                    </m:ctrlPr>
                                  </m:sSubPr>
                                  <m:e>
                                    <m:r>
                                      <a:rPr lang="zh-TW" altLang="en-US" i="1">
                                        <a:latin typeface="Cambria Math" panose="02040503050406030204" pitchFamily="18" charset="0"/>
                                      </a:rPr>
                                      <m:t>𝑋</m:t>
                                    </m:r>
                                  </m:e>
                                  <m:sub>
                                    <m:r>
                                      <a:rPr lang="zh-TW" altLang="en-US" i="0">
                                        <a:latin typeface="Cambria Math" panose="02040503050406030204" pitchFamily="18" charset="0"/>
                                      </a:rPr>
                                      <m:t>4</m:t>
                                    </m:r>
                                  </m:sub>
                                </m:sSub>
                              </m:e>
                            </m:mr>
                            <m:mr>
                              <m:e>
                                <m:sSub>
                                  <m:sSubPr>
                                    <m:ctrlPr>
                                      <a:rPr lang="zh-TW" altLang="en-US" i="1">
                                        <a:latin typeface="Cambria Math" panose="02040503050406030204" pitchFamily="18" charset="0"/>
                                      </a:rPr>
                                    </m:ctrlPr>
                                  </m:sSubPr>
                                  <m:e>
                                    <m:r>
                                      <a:rPr lang="zh-TW" altLang="en-US" i="1">
                                        <a:latin typeface="Cambria Math" panose="02040503050406030204" pitchFamily="18" charset="0"/>
                                      </a:rPr>
                                      <m:t>𝑋</m:t>
                                    </m:r>
                                  </m:e>
                                  <m:sub>
                                    <m:r>
                                      <a:rPr lang="zh-TW" altLang="en-US" i="0">
                                        <a:latin typeface="Cambria Math" panose="02040503050406030204" pitchFamily="18" charset="0"/>
                                      </a:rPr>
                                      <m:t>4</m:t>
                                    </m:r>
                                  </m:sub>
                                </m:sSub>
                              </m:e>
                            </m:mr>
                          </m:m>
                        </m:e>
                      </m:d>
                    </m:oMath>
                  </m:oMathPara>
                </a14:m>
                <a:endParaRPr lang="zh-TW" altLang="en-US"/>
              </a:p>
            </p:txBody>
          </p:sp>
        </mc:Choice>
        <mc:Fallback xmlns="">
          <p:sp>
            <p:nvSpPr>
              <p:cNvPr id="13" name="矩形 12">
                <a:extLst>
                  <a:ext uri="{FF2B5EF4-FFF2-40B4-BE49-F238E27FC236}">
                    <a16:creationId xmlns:a16="http://schemas.microsoft.com/office/drawing/2014/main" id="{AC0687F7-6B33-3E48-8BFC-101335044A97}"/>
                  </a:ext>
                </a:extLst>
              </p:cNvPr>
              <p:cNvSpPr>
                <a:spLocks noRot="1" noChangeAspect="1" noMove="1" noResize="1" noEditPoints="1" noAdjustHandles="1" noChangeArrowheads="1" noChangeShapeType="1" noTextEdit="1"/>
              </p:cNvSpPr>
              <p:nvPr/>
            </p:nvSpPr>
            <p:spPr>
              <a:xfrm>
                <a:off x="5713308" y="3045323"/>
                <a:ext cx="5775684" cy="2313647"/>
              </a:xfrm>
              <a:prstGeom prst="rect">
                <a:avLst/>
              </a:prstGeom>
              <a:blipFill>
                <a:blip r:embed="rId4"/>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4" name="矩形 13">
                <a:extLst>
                  <a:ext uri="{FF2B5EF4-FFF2-40B4-BE49-F238E27FC236}">
                    <a16:creationId xmlns:a16="http://schemas.microsoft.com/office/drawing/2014/main" id="{698C5A2C-3F49-7745-B60B-71816CB219B2}"/>
                  </a:ext>
                </a:extLst>
              </p:cNvPr>
              <p:cNvSpPr/>
              <p:nvPr/>
            </p:nvSpPr>
            <p:spPr>
              <a:xfrm>
                <a:off x="891998" y="3615895"/>
                <a:ext cx="3950697" cy="117250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zh-TW" altLang="en-US" sz="2400" i="1">
                              <a:latin typeface="Cambria Math" panose="02040503050406030204" pitchFamily="18" charset="0"/>
                            </a:rPr>
                          </m:ctrlPr>
                        </m:dPr>
                        <m:e>
                          <m:m>
                            <m:mPr>
                              <m:plcHide m:val="on"/>
                              <m:mcs>
                                <m:mc>
                                  <m:mcPr>
                                    <m:count m:val="1"/>
                                    <m:mcJc m:val="center"/>
                                  </m:mcPr>
                                </m:mc>
                              </m:mcs>
                              <m:ctrlPr>
                                <a:rPr lang="zh-TW" altLang="en-US" sz="2400" i="1">
                                  <a:latin typeface="Cambria Math" panose="02040503050406030204" pitchFamily="18" charset="0"/>
                                </a:rPr>
                              </m:ctrlPr>
                            </m:mPr>
                            <m:mr>
                              <m:e>
                                <m:sSub>
                                  <m:sSubPr>
                                    <m:ctrlPr>
                                      <a:rPr lang="zh-TW" altLang="en-US" sz="2400" i="1">
                                        <a:latin typeface="Cambria Math" panose="02040503050406030204" pitchFamily="18" charset="0"/>
                                      </a:rPr>
                                    </m:ctrlPr>
                                  </m:sSubPr>
                                  <m:e>
                                    <m:r>
                                      <a:rPr lang="zh-TW" altLang="en-US" sz="2400" i="1">
                                        <a:latin typeface="Cambria Math" panose="02040503050406030204" pitchFamily="18" charset="0"/>
                                      </a:rPr>
                                      <m:t>𝑋</m:t>
                                    </m:r>
                                  </m:e>
                                  <m:sub>
                                    <m:r>
                                      <a:rPr lang="zh-TW" altLang="en-US" sz="2400" i="1">
                                        <a:latin typeface="Cambria Math" panose="02040503050406030204" pitchFamily="18" charset="0"/>
                                      </a:rPr>
                                      <m:t>𝑖</m:t>
                                    </m:r>
                                  </m:sub>
                                </m:sSub>
                              </m:e>
                            </m:mr>
                            <m:mr>
                              <m:e>
                                <m:sSub>
                                  <m:sSubPr>
                                    <m:ctrlPr>
                                      <a:rPr lang="zh-TW" altLang="en-US" sz="2400" i="1">
                                        <a:latin typeface="Cambria Math" panose="02040503050406030204" pitchFamily="18" charset="0"/>
                                      </a:rPr>
                                    </m:ctrlPr>
                                  </m:sSubPr>
                                  <m:e>
                                    <m:r>
                                      <a:rPr lang="zh-TW" altLang="en-US" sz="2400" i="1">
                                        <a:latin typeface="Cambria Math" panose="02040503050406030204" pitchFamily="18" charset="0"/>
                                      </a:rPr>
                                      <m:t>𝑌</m:t>
                                    </m:r>
                                  </m:e>
                                  <m:sub>
                                    <m:r>
                                      <a:rPr lang="zh-TW" altLang="en-US" sz="2400" i="1">
                                        <a:latin typeface="Cambria Math" panose="02040503050406030204" pitchFamily="18" charset="0"/>
                                      </a:rPr>
                                      <m:t>𝑖</m:t>
                                    </m:r>
                                  </m:sub>
                                </m:sSub>
                              </m:e>
                            </m:mr>
                            <m:mr>
                              <m:e>
                                <m:r>
                                  <a:rPr lang="zh-TW" altLang="en-US" sz="2400" i="0">
                                    <a:latin typeface="Cambria Math" panose="02040503050406030204" pitchFamily="18" charset="0"/>
                                  </a:rPr>
                                  <m:t>1</m:t>
                                </m:r>
                              </m:e>
                            </m:mr>
                          </m:m>
                        </m:e>
                      </m:d>
                      <m:r>
                        <a:rPr lang="zh-TW" altLang="en-US" sz="2400" i="0">
                          <a:latin typeface="Cambria Math" panose="02040503050406030204" pitchFamily="18" charset="0"/>
                        </a:rPr>
                        <m:t>=</m:t>
                      </m:r>
                      <m:d>
                        <m:dPr>
                          <m:begChr m:val="["/>
                          <m:endChr m:val="]"/>
                          <m:ctrlPr>
                            <a:rPr lang="zh-TW" altLang="en-US" sz="2400" i="1">
                              <a:latin typeface="Cambria Math" panose="02040503050406030204" pitchFamily="18" charset="0"/>
                            </a:rPr>
                          </m:ctrlPr>
                        </m:dPr>
                        <m:e>
                          <m:m>
                            <m:mPr>
                              <m:plcHide m:val="on"/>
                              <m:mcs>
                                <m:mc>
                                  <m:mcPr>
                                    <m:count m:val="3"/>
                                    <m:mcJc m:val="center"/>
                                  </m:mcPr>
                                </m:mc>
                              </m:mcs>
                              <m:ctrlPr>
                                <a:rPr lang="zh-TW" altLang="en-US" sz="2400" i="1">
                                  <a:latin typeface="Cambria Math" panose="02040503050406030204" pitchFamily="18" charset="0"/>
                                </a:rPr>
                              </m:ctrlPr>
                            </m:mPr>
                            <m:mr>
                              <m:e>
                                <m:sSub>
                                  <m:sSubPr>
                                    <m:ctrlPr>
                                      <a:rPr lang="zh-TW" altLang="en-US" sz="2400" i="1">
                                        <a:latin typeface="Cambria Math" panose="02040503050406030204" pitchFamily="18" charset="0"/>
                                      </a:rPr>
                                    </m:ctrlPr>
                                  </m:sSubPr>
                                  <m:e>
                                    <m:r>
                                      <a:rPr lang="zh-TW" altLang="en-US" sz="2400" i="1">
                                        <a:latin typeface="Cambria Math" panose="02040503050406030204" pitchFamily="18" charset="0"/>
                                      </a:rPr>
                                      <m:t>h</m:t>
                                    </m:r>
                                  </m:e>
                                  <m:sub>
                                    <m:r>
                                      <a:rPr lang="zh-TW" altLang="en-US" sz="2400" i="0">
                                        <a:latin typeface="Cambria Math" panose="02040503050406030204" pitchFamily="18" charset="0"/>
                                      </a:rPr>
                                      <m:t>11</m:t>
                                    </m:r>
                                  </m:sub>
                                </m:sSub>
                              </m:e>
                              <m:e>
                                <m:sSub>
                                  <m:sSubPr>
                                    <m:ctrlPr>
                                      <a:rPr lang="zh-TW" altLang="en-US" sz="2400" i="1">
                                        <a:latin typeface="Cambria Math" panose="02040503050406030204" pitchFamily="18" charset="0"/>
                                      </a:rPr>
                                    </m:ctrlPr>
                                  </m:sSubPr>
                                  <m:e>
                                    <m:r>
                                      <a:rPr lang="zh-TW" altLang="en-US" sz="2400" i="1">
                                        <a:latin typeface="Cambria Math" panose="02040503050406030204" pitchFamily="18" charset="0"/>
                                      </a:rPr>
                                      <m:t>h</m:t>
                                    </m:r>
                                  </m:e>
                                  <m:sub>
                                    <m:r>
                                      <a:rPr lang="zh-TW" altLang="en-US" sz="2400" i="0">
                                        <a:latin typeface="Cambria Math" panose="02040503050406030204" pitchFamily="18" charset="0"/>
                                      </a:rPr>
                                      <m:t>12</m:t>
                                    </m:r>
                                  </m:sub>
                                </m:sSub>
                              </m:e>
                              <m:e>
                                <m:sSub>
                                  <m:sSubPr>
                                    <m:ctrlPr>
                                      <a:rPr lang="zh-TW" altLang="en-US" sz="2400" i="1">
                                        <a:latin typeface="Cambria Math" panose="02040503050406030204" pitchFamily="18" charset="0"/>
                                      </a:rPr>
                                    </m:ctrlPr>
                                  </m:sSubPr>
                                  <m:e>
                                    <m:r>
                                      <a:rPr lang="zh-TW" altLang="en-US" sz="2400" i="1">
                                        <a:latin typeface="Cambria Math" panose="02040503050406030204" pitchFamily="18" charset="0"/>
                                      </a:rPr>
                                      <m:t>h</m:t>
                                    </m:r>
                                  </m:e>
                                  <m:sub>
                                    <m:r>
                                      <a:rPr lang="zh-TW" altLang="en-US" sz="2400" i="0">
                                        <a:latin typeface="Cambria Math" panose="02040503050406030204" pitchFamily="18" charset="0"/>
                                      </a:rPr>
                                      <m:t>13</m:t>
                                    </m:r>
                                  </m:sub>
                                </m:sSub>
                              </m:e>
                            </m:mr>
                            <m:mr>
                              <m:e>
                                <m:sSub>
                                  <m:sSubPr>
                                    <m:ctrlPr>
                                      <a:rPr lang="zh-TW" altLang="en-US" sz="2400" i="1">
                                        <a:latin typeface="Cambria Math" panose="02040503050406030204" pitchFamily="18" charset="0"/>
                                      </a:rPr>
                                    </m:ctrlPr>
                                  </m:sSubPr>
                                  <m:e>
                                    <m:r>
                                      <a:rPr lang="zh-TW" altLang="en-US" sz="2400" i="1">
                                        <a:latin typeface="Cambria Math" panose="02040503050406030204" pitchFamily="18" charset="0"/>
                                      </a:rPr>
                                      <m:t>h</m:t>
                                    </m:r>
                                  </m:e>
                                  <m:sub>
                                    <m:r>
                                      <a:rPr lang="zh-TW" altLang="en-US" sz="2400" i="0">
                                        <a:latin typeface="Cambria Math" panose="02040503050406030204" pitchFamily="18" charset="0"/>
                                      </a:rPr>
                                      <m:t>21</m:t>
                                    </m:r>
                                  </m:sub>
                                </m:sSub>
                              </m:e>
                              <m:e>
                                <m:sSub>
                                  <m:sSubPr>
                                    <m:ctrlPr>
                                      <a:rPr lang="zh-TW" altLang="en-US" sz="2400" i="1">
                                        <a:latin typeface="Cambria Math" panose="02040503050406030204" pitchFamily="18" charset="0"/>
                                      </a:rPr>
                                    </m:ctrlPr>
                                  </m:sSubPr>
                                  <m:e>
                                    <m:r>
                                      <a:rPr lang="zh-TW" altLang="en-US" sz="2400" i="1">
                                        <a:latin typeface="Cambria Math" panose="02040503050406030204" pitchFamily="18" charset="0"/>
                                      </a:rPr>
                                      <m:t>h</m:t>
                                    </m:r>
                                  </m:e>
                                  <m:sub>
                                    <m:r>
                                      <a:rPr lang="zh-TW" altLang="en-US" sz="2400" i="0">
                                        <a:latin typeface="Cambria Math" panose="02040503050406030204" pitchFamily="18" charset="0"/>
                                      </a:rPr>
                                      <m:t>22</m:t>
                                    </m:r>
                                  </m:sub>
                                </m:sSub>
                              </m:e>
                              <m:e>
                                <m:sSub>
                                  <m:sSubPr>
                                    <m:ctrlPr>
                                      <a:rPr lang="zh-TW" altLang="en-US" sz="2400" i="1">
                                        <a:latin typeface="Cambria Math" panose="02040503050406030204" pitchFamily="18" charset="0"/>
                                      </a:rPr>
                                    </m:ctrlPr>
                                  </m:sSubPr>
                                  <m:e>
                                    <m:r>
                                      <a:rPr lang="zh-TW" altLang="en-US" sz="2400" i="1">
                                        <a:latin typeface="Cambria Math" panose="02040503050406030204" pitchFamily="18" charset="0"/>
                                      </a:rPr>
                                      <m:t>h</m:t>
                                    </m:r>
                                  </m:e>
                                  <m:sub>
                                    <m:r>
                                      <a:rPr lang="zh-TW" altLang="en-US" sz="2400" i="0">
                                        <a:latin typeface="Cambria Math" panose="02040503050406030204" pitchFamily="18" charset="0"/>
                                      </a:rPr>
                                      <m:t>23</m:t>
                                    </m:r>
                                  </m:sub>
                                </m:sSub>
                              </m:e>
                            </m:mr>
                            <m:mr>
                              <m:e>
                                <m:sSub>
                                  <m:sSubPr>
                                    <m:ctrlPr>
                                      <a:rPr lang="zh-TW" altLang="en-US" sz="2400" i="1">
                                        <a:latin typeface="Cambria Math" panose="02040503050406030204" pitchFamily="18" charset="0"/>
                                      </a:rPr>
                                    </m:ctrlPr>
                                  </m:sSubPr>
                                  <m:e>
                                    <m:r>
                                      <a:rPr lang="zh-TW" altLang="en-US" sz="2400" i="1">
                                        <a:latin typeface="Cambria Math" panose="02040503050406030204" pitchFamily="18" charset="0"/>
                                      </a:rPr>
                                      <m:t>h</m:t>
                                    </m:r>
                                  </m:e>
                                  <m:sub>
                                    <m:r>
                                      <a:rPr lang="zh-TW" altLang="en-US" sz="2400" i="0">
                                        <a:latin typeface="Cambria Math" panose="02040503050406030204" pitchFamily="18" charset="0"/>
                                      </a:rPr>
                                      <m:t>31</m:t>
                                    </m:r>
                                  </m:sub>
                                </m:sSub>
                              </m:e>
                              <m:e>
                                <m:sSub>
                                  <m:sSubPr>
                                    <m:ctrlPr>
                                      <a:rPr lang="zh-TW" altLang="en-US" sz="2400" i="1">
                                        <a:latin typeface="Cambria Math" panose="02040503050406030204" pitchFamily="18" charset="0"/>
                                      </a:rPr>
                                    </m:ctrlPr>
                                  </m:sSubPr>
                                  <m:e>
                                    <m:r>
                                      <a:rPr lang="zh-TW" altLang="en-US" sz="2400" i="1">
                                        <a:latin typeface="Cambria Math" panose="02040503050406030204" pitchFamily="18" charset="0"/>
                                      </a:rPr>
                                      <m:t>h</m:t>
                                    </m:r>
                                  </m:e>
                                  <m:sub>
                                    <m:r>
                                      <a:rPr lang="zh-TW" altLang="en-US" sz="2400" i="0">
                                        <a:latin typeface="Cambria Math" panose="02040503050406030204" pitchFamily="18" charset="0"/>
                                      </a:rPr>
                                      <m:t>32</m:t>
                                    </m:r>
                                  </m:sub>
                                </m:sSub>
                              </m:e>
                              <m:e>
                                <m:sSub>
                                  <m:sSubPr>
                                    <m:ctrlPr>
                                      <a:rPr lang="zh-TW" altLang="en-US" sz="2400" i="1">
                                        <a:latin typeface="Cambria Math" panose="02040503050406030204" pitchFamily="18" charset="0"/>
                                      </a:rPr>
                                    </m:ctrlPr>
                                  </m:sSubPr>
                                  <m:e>
                                    <m:r>
                                      <a:rPr lang="zh-TW" altLang="en-US" sz="2400" i="1">
                                        <a:latin typeface="Cambria Math" panose="02040503050406030204" pitchFamily="18" charset="0"/>
                                      </a:rPr>
                                      <m:t>h</m:t>
                                    </m:r>
                                  </m:e>
                                  <m:sub>
                                    <m:r>
                                      <a:rPr lang="zh-TW" altLang="en-US" sz="2400" i="0">
                                        <a:latin typeface="Cambria Math" panose="02040503050406030204" pitchFamily="18" charset="0"/>
                                      </a:rPr>
                                      <m:t>33</m:t>
                                    </m:r>
                                  </m:sub>
                                </m:sSub>
                              </m:e>
                            </m:mr>
                          </m:m>
                        </m:e>
                      </m:d>
                      <m:d>
                        <m:dPr>
                          <m:begChr m:val="["/>
                          <m:endChr m:val="]"/>
                          <m:ctrlPr>
                            <a:rPr lang="zh-TW" altLang="en-US" sz="2400" i="1">
                              <a:latin typeface="Cambria Math" panose="02040503050406030204" pitchFamily="18" charset="0"/>
                            </a:rPr>
                          </m:ctrlPr>
                        </m:dPr>
                        <m:e>
                          <m:m>
                            <m:mPr>
                              <m:plcHide m:val="on"/>
                              <m:mcs>
                                <m:mc>
                                  <m:mcPr>
                                    <m:count m:val="1"/>
                                    <m:mcJc m:val="center"/>
                                  </m:mcPr>
                                </m:mc>
                              </m:mcs>
                              <m:ctrlPr>
                                <a:rPr lang="zh-TW" altLang="en-US" sz="2400" i="1">
                                  <a:latin typeface="Cambria Math" panose="02040503050406030204" pitchFamily="18" charset="0"/>
                                </a:rPr>
                              </m:ctrlPr>
                            </m:mPr>
                            <m:mr>
                              <m:e>
                                <m:sSub>
                                  <m:sSubPr>
                                    <m:ctrlPr>
                                      <a:rPr lang="zh-TW" altLang="en-US" sz="2400" i="1">
                                        <a:latin typeface="Cambria Math" panose="02040503050406030204" pitchFamily="18" charset="0"/>
                                      </a:rPr>
                                    </m:ctrlPr>
                                  </m:sSubPr>
                                  <m:e>
                                    <m:r>
                                      <a:rPr lang="zh-TW" altLang="en-US" sz="2400" i="1">
                                        <a:latin typeface="Cambria Math" panose="02040503050406030204" pitchFamily="18" charset="0"/>
                                      </a:rPr>
                                      <m:t>𝑢</m:t>
                                    </m:r>
                                  </m:e>
                                  <m:sub>
                                    <m:r>
                                      <a:rPr lang="zh-TW" altLang="en-US" sz="2400" i="1">
                                        <a:latin typeface="Cambria Math" panose="02040503050406030204" pitchFamily="18" charset="0"/>
                                      </a:rPr>
                                      <m:t>𝑖</m:t>
                                    </m:r>
                                  </m:sub>
                                </m:sSub>
                              </m:e>
                            </m:mr>
                            <m:mr>
                              <m:e>
                                <m:sSub>
                                  <m:sSubPr>
                                    <m:ctrlPr>
                                      <a:rPr lang="zh-TW" altLang="en-US" sz="2400" i="1">
                                        <a:latin typeface="Cambria Math" panose="02040503050406030204" pitchFamily="18" charset="0"/>
                                      </a:rPr>
                                    </m:ctrlPr>
                                  </m:sSubPr>
                                  <m:e>
                                    <m:r>
                                      <a:rPr lang="zh-TW" altLang="en-US" sz="2400" i="1">
                                        <a:latin typeface="Cambria Math" panose="02040503050406030204" pitchFamily="18" charset="0"/>
                                      </a:rPr>
                                      <m:t>𝑣</m:t>
                                    </m:r>
                                  </m:e>
                                  <m:sub>
                                    <m:r>
                                      <a:rPr lang="zh-TW" altLang="en-US" sz="2400" i="1">
                                        <a:latin typeface="Cambria Math" panose="02040503050406030204" pitchFamily="18" charset="0"/>
                                      </a:rPr>
                                      <m:t>𝑖</m:t>
                                    </m:r>
                                  </m:sub>
                                </m:sSub>
                              </m:e>
                            </m:mr>
                            <m:mr>
                              <m:e>
                                <m:r>
                                  <a:rPr lang="zh-TW" altLang="en-US" sz="2400" i="0">
                                    <a:latin typeface="Cambria Math" panose="02040503050406030204" pitchFamily="18" charset="0"/>
                                  </a:rPr>
                                  <m:t>1</m:t>
                                </m:r>
                              </m:e>
                            </m:mr>
                          </m:m>
                        </m:e>
                      </m:d>
                    </m:oMath>
                  </m:oMathPara>
                </a14:m>
                <a:endParaRPr lang="zh-TW" altLang="en-US" sz="2400"/>
              </a:p>
            </p:txBody>
          </p:sp>
        </mc:Choice>
        <mc:Fallback xmlns="">
          <p:sp>
            <p:nvSpPr>
              <p:cNvPr id="14" name="矩形 13">
                <a:extLst>
                  <a:ext uri="{FF2B5EF4-FFF2-40B4-BE49-F238E27FC236}">
                    <a16:creationId xmlns:a16="http://schemas.microsoft.com/office/drawing/2014/main" id="{698C5A2C-3F49-7745-B60B-71816CB219B2}"/>
                  </a:ext>
                </a:extLst>
              </p:cNvPr>
              <p:cNvSpPr>
                <a:spLocks noRot="1" noChangeAspect="1" noMove="1" noResize="1" noEditPoints="1" noAdjustHandles="1" noChangeArrowheads="1" noChangeShapeType="1" noTextEdit="1"/>
              </p:cNvSpPr>
              <p:nvPr/>
            </p:nvSpPr>
            <p:spPr>
              <a:xfrm>
                <a:off x="891998" y="3615895"/>
                <a:ext cx="3950697" cy="1172500"/>
              </a:xfrm>
              <a:prstGeom prst="rect">
                <a:avLst/>
              </a:prstGeom>
              <a:blipFill>
                <a:blip r:embed="rId5"/>
                <a:stretch>
                  <a:fillRect b="-1075"/>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5" name="矩形 14">
                <a:extLst>
                  <a:ext uri="{FF2B5EF4-FFF2-40B4-BE49-F238E27FC236}">
                    <a16:creationId xmlns:a16="http://schemas.microsoft.com/office/drawing/2014/main" id="{1B318689-1025-F747-AC34-A233E85102FF}"/>
                  </a:ext>
                </a:extLst>
              </p:cNvPr>
              <p:cNvSpPr/>
              <p:nvPr/>
            </p:nvSpPr>
            <p:spPr>
              <a:xfrm>
                <a:off x="2457763" y="5467407"/>
                <a:ext cx="6472541" cy="8558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TW" altLang="en-US" sz="2400" i="1">
                          <a:latin typeface="Cambria Math" panose="02040503050406030204" pitchFamily="18" charset="0"/>
                        </a:rPr>
                        <m:t>𝑋</m:t>
                      </m:r>
                      <m:r>
                        <a:rPr lang="zh-TW" altLang="en-US" sz="2400" i="0">
                          <a:latin typeface="Cambria Math" panose="02040503050406030204" pitchFamily="18" charset="0"/>
                        </a:rPr>
                        <m:t>=</m:t>
                      </m:r>
                      <m:f>
                        <m:fPr>
                          <m:ctrlPr>
                            <a:rPr lang="zh-TW" altLang="en-US" sz="2400" i="1">
                              <a:latin typeface="Cambria Math" panose="02040503050406030204" pitchFamily="18" charset="0"/>
                            </a:rPr>
                          </m:ctrlPr>
                        </m:fPr>
                        <m:num>
                          <m:sSub>
                            <m:sSubPr>
                              <m:ctrlPr>
                                <a:rPr lang="zh-TW" altLang="en-US" sz="2400" i="1">
                                  <a:latin typeface="Cambria Math" panose="02040503050406030204" pitchFamily="18" charset="0"/>
                                </a:rPr>
                              </m:ctrlPr>
                            </m:sSubPr>
                            <m:e>
                              <m:r>
                                <a:rPr lang="zh-TW" altLang="en-US" sz="2400" i="1">
                                  <a:latin typeface="Cambria Math" panose="02040503050406030204" pitchFamily="18" charset="0"/>
                                </a:rPr>
                                <m:t>h</m:t>
                              </m:r>
                            </m:e>
                            <m:sub>
                              <m:r>
                                <a:rPr lang="zh-TW" altLang="en-US" sz="2400" i="0">
                                  <a:latin typeface="Cambria Math" panose="02040503050406030204" pitchFamily="18" charset="0"/>
                                </a:rPr>
                                <m:t>11</m:t>
                              </m:r>
                            </m:sub>
                          </m:sSub>
                          <m:r>
                            <a:rPr lang="zh-TW" altLang="en-US" sz="2400" i="1">
                              <a:latin typeface="Cambria Math" panose="02040503050406030204" pitchFamily="18" charset="0"/>
                            </a:rPr>
                            <m:t>𝑢</m:t>
                          </m:r>
                          <m:r>
                            <a:rPr lang="zh-TW" altLang="en-US" sz="2400" i="0">
                              <a:latin typeface="Cambria Math" panose="02040503050406030204" pitchFamily="18" charset="0"/>
                            </a:rPr>
                            <m:t>+</m:t>
                          </m:r>
                          <m:sSub>
                            <m:sSubPr>
                              <m:ctrlPr>
                                <a:rPr lang="zh-TW" altLang="en-US" sz="2400" i="1">
                                  <a:latin typeface="Cambria Math" panose="02040503050406030204" pitchFamily="18" charset="0"/>
                                </a:rPr>
                              </m:ctrlPr>
                            </m:sSubPr>
                            <m:e>
                              <m:r>
                                <a:rPr lang="zh-TW" altLang="en-US" sz="2400" i="1">
                                  <a:latin typeface="Cambria Math" panose="02040503050406030204" pitchFamily="18" charset="0"/>
                                </a:rPr>
                                <m:t>h</m:t>
                              </m:r>
                            </m:e>
                            <m:sub>
                              <m:r>
                                <a:rPr lang="zh-TW" altLang="en-US" sz="2400" i="0">
                                  <a:latin typeface="Cambria Math" panose="02040503050406030204" pitchFamily="18" charset="0"/>
                                </a:rPr>
                                <m:t>12</m:t>
                              </m:r>
                            </m:sub>
                          </m:sSub>
                          <m:r>
                            <a:rPr lang="zh-TW" altLang="en-US" sz="2400" i="1">
                              <a:latin typeface="Cambria Math" panose="02040503050406030204" pitchFamily="18" charset="0"/>
                            </a:rPr>
                            <m:t>𝑣</m:t>
                          </m:r>
                          <m:r>
                            <a:rPr lang="zh-TW" altLang="en-US" sz="2400" i="0">
                              <a:latin typeface="Cambria Math" panose="02040503050406030204" pitchFamily="18" charset="0"/>
                            </a:rPr>
                            <m:t>+</m:t>
                          </m:r>
                          <m:sSub>
                            <m:sSubPr>
                              <m:ctrlPr>
                                <a:rPr lang="zh-TW" altLang="en-US" sz="2400" i="1">
                                  <a:latin typeface="Cambria Math" panose="02040503050406030204" pitchFamily="18" charset="0"/>
                                </a:rPr>
                              </m:ctrlPr>
                            </m:sSubPr>
                            <m:e>
                              <m:r>
                                <a:rPr lang="zh-TW" altLang="en-US" sz="2400" i="1">
                                  <a:latin typeface="Cambria Math" panose="02040503050406030204" pitchFamily="18" charset="0"/>
                                </a:rPr>
                                <m:t>h</m:t>
                              </m:r>
                            </m:e>
                            <m:sub>
                              <m:r>
                                <a:rPr lang="zh-TW" altLang="en-US" sz="2400" i="0">
                                  <a:latin typeface="Cambria Math" panose="02040503050406030204" pitchFamily="18" charset="0"/>
                                </a:rPr>
                                <m:t>13</m:t>
                              </m:r>
                            </m:sub>
                          </m:sSub>
                        </m:num>
                        <m:den>
                          <m:sSub>
                            <m:sSubPr>
                              <m:ctrlPr>
                                <a:rPr lang="zh-TW" altLang="en-US" sz="2400" i="1">
                                  <a:latin typeface="Cambria Math" panose="02040503050406030204" pitchFamily="18" charset="0"/>
                                </a:rPr>
                              </m:ctrlPr>
                            </m:sSubPr>
                            <m:e>
                              <m:r>
                                <a:rPr lang="zh-TW" altLang="en-US" sz="2400" i="1">
                                  <a:latin typeface="Cambria Math" panose="02040503050406030204" pitchFamily="18" charset="0"/>
                                </a:rPr>
                                <m:t>h</m:t>
                              </m:r>
                            </m:e>
                            <m:sub>
                              <m:r>
                                <a:rPr lang="zh-TW" altLang="en-US" sz="2400" i="0">
                                  <a:latin typeface="Cambria Math" panose="02040503050406030204" pitchFamily="18" charset="0"/>
                                </a:rPr>
                                <m:t>31</m:t>
                              </m:r>
                            </m:sub>
                          </m:sSub>
                          <m:r>
                            <a:rPr lang="zh-TW" altLang="en-US" sz="2400" i="1">
                              <a:latin typeface="Cambria Math" panose="02040503050406030204" pitchFamily="18" charset="0"/>
                            </a:rPr>
                            <m:t>𝑢</m:t>
                          </m:r>
                          <m:r>
                            <a:rPr lang="zh-TW" altLang="en-US" sz="2400" i="0">
                              <a:latin typeface="Cambria Math" panose="02040503050406030204" pitchFamily="18" charset="0"/>
                            </a:rPr>
                            <m:t>+</m:t>
                          </m:r>
                          <m:sSub>
                            <m:sSubPr>
                              <m:ctrlPr>
                                <a:rPr lang="zh-TW" altLang="en-US" sz="2400" i="1">
                                  <a:latin typeface="Cambria Math" panose="02040503050406030204" pitchFamily="18" charset="0"/>
                                </a:rPr>
                              </m:ctrlPr>
                            </m:sSubPr>
                            <m:e>
                              <m:r>
                                <a:rPr lang="zh-TW" altLang="en-US" sz="2400" i="1">
                                  <a:latin typeface="Cambria Math" panose="02040503050406030204" pitchFamily="18" charset="0"/>
                                </a:rPr>
                                <m:t>h</m:t>
                              </m:r>
                            </m:e>
                            <m:sub>
                              <m:r>
                                <a:rPr lang="zh-TW" altLang="en-US" sz="2400" i="0">
                                  <a:latin typeface="Cambria Math" panose="02040503050406030204" pitchFamily="18" charset="0"/>
                                </a:rPr>
                                <m:t>32</m:t>
                              </m:r>
                            </m:sub>
                          </m:sSub>
                          <m:r>
                            <a:rPr lang="zh-TW" altLang="en-US" sz="2400" i="1">
                              <a:latin typeface="Cambria Math" panose="02040503050406030204" pitchFamily="18" charset="0"/>
                            </a:rPr>
                            <m:t>𝑣</m:t>
                          </m:r>
                          <m:r>
                            <a:rPr lang="zh-TW" altLang="en-US" sz="2400" i="0">
                              <a:latin typeface="Cambria Math" panose="02040503050406030204" pitchFamily="18" charset="0"/>
                            </a:rPr>
                            <m:t>+</m:t>
                          </m:r>
                          <m:r>
                            <a:rPr lang="zh-TW" altLang="en-US" sz="2400" i="1">
                              <a:latin typeface="Cambria Math" panose="02040503050406030204" pitchFamily="18" charset="0"/>
                            </a:rPr>
                            <m:t>𝑙</m:t>
                          </m:r>
                        </m:den>
                      </m:f>
                      <m:r>
                        <a:rPr lang="zh-TW" altLang="en-US" sz="2400" i="0">
                          <a:latin typeface="Cambria Math" panose="02040503050406030204" pitchFamily="18" charset="0"/>
                        </a:rPr>
                        <m:t> </m:t>
                      </m:r>
                      <m:r>
                        <a:rPr lang="zh-TW" altLang="en-US" sz="2400" i="1">
                          <a:latin typeface="Cambria Math" panose="02040503050406030204" pitchFamily="18" charset="0"/>
                        </a:rPr>
                        <m:t>𝑌</m:t>
                      </m:r>
                      <m:r>
                        <a:rPr lang="zh-TW" altLang="en-US" sz="2400" i="0">
                          <a:latin typeface="Cambria Math" panose="02040503050406030204" pitchFamily="18" charset="0"/>
                        </a:rPr>
                        <m:t>= </m:t>
                      </m:r>
                      <m:f>
                        <m:fPr>
                          <m:ctrlPr>
                            <a:rPr lang="zh-TW" altLang="en-US" sz="2400" i="1">
                              <a:latin typeface="Cambria Math" panose="02040503050406030204" pitchFamily="18" charset="0"/>
                            </a:rPr>
                          </m:ctrlPr>
                        </m:fPr>
                        <m:num>
                          <m:sSub>
                            <m:sSubPr>
                              <m:ctrlPr>
                                <a:rPr lang="zh-TW" altLang="en-US" sz="2400" i="1">
                                  <a:latin typeface="Cambria Math" panose="02040503050406030204" pitchFamily="18" charset="0"/>
                                </a:rPr>
                              </m:ctrlPr>
                            </m:sSubPr>
                            <m:e>
                              <m:r>
                                <a:rPr lang="zh-TW" altLang="en-US" sz="2400" i="1">
                                  <a:latin typeface="Cambria Math" panose="02040503050406030204" pitchFamily="18" charset="0"/>
                                </a:rPr>
                                <m:t>h</m:t>
                              </m:r>
                            </m:e>
                            <m:sub>
                              <m:r>
                                <a:rPr lang="zh-TW" altLang="en-US" sz="2400" i="0">
                                  <a:latin typeface="Cambria Math" panose="02040503050406030204" pitchFamily="18" charset="0"/>
                                </a:rPr>
                                <m:t>21</m:t>
                              </m:r>
                            </m:sub>
                          </m:sSub>
                          <m:r>
                            <a:rPr lang="zh-TW" altLang="en-US" sz="2400" i="1">
                              <a:latin typeface="Cambria Math" panose="02040503050406030204" pitchFamily="18" charset="0"/>
                            </a:rPr>
                            <m:t>𝑢</m:t>
                          </m:r>
                          <m:r>
                            <a:rPr lang="zh-TW" altLang="en-US" sz="2400" i="0">
                              <a:latin typeface="Cambria Math" panose="02040503050406030204" pitchFamily="18" charset="0"/>
                            </a:rPr>
                            <m:t>+</m:t>
                          </m:r>
                          <m:sSub>
                            <m:sSubPr>
                              <m:ctrlPr>
                                <a:rPr lang="zh-TW" altLang="en-US" sz="2400" i="1">
                                  <a:latin typeface="Cambria Math" panose="02040503050406030204" pitchFamily="18" charset="0"/>
                                </a:rPr>
                              </m:ctrlPr>
                            </m:sSubPr>
                            <m:e>
                              <m:r>
                                <a:rPr lang="zh-TW" altLang="en-US" sz="2400" i="1">
                                  <a:latin typeface="Cambria Math" panose="02040503050406030204" pitchFamily="18" charset="0"/>
                                </a:rPr>
                                <m:t>h</m:t>
                              </m:r>
                            </m:e>
                            <m:sub>
                              <m:r>
                                <a:rPr lang="zh-TW" altLang="en-US" sz="2400" i="0">
                                  <a:latin typeface="Cambria Math" panose="02040503050406030204" pitchFamily="18" charset="0"/>
                                </a:rPr>
                                <m:t>22</m:t>
                              </m:r>
                            </m:sub>
                          </m:sSub>
                          <m:r>
                            <a:rPr lang="zh-TW" altLang="en-US" sz="2400" i="1">
                              <a:latin typeface="Cambria Math" panose="02040503050406030204" pitchFamily="18" charset="0"/>
                            </a:rPr>
                            <m:t>𝑣</m:t>
                          </m:r>
                          <m:r>
                            <a:rPr lang="zh-TW" altLang="en-US" sz="2400" i="0">
                              <a:latin typeface="Cambria Math" panose="02040503050406030204" pitchFamily="18" charset="0"/>
                            </a:rPr>
                            <m:t>+</m:t>
                          </m:r>
                          <m:sSub>
                            <m:sSubPr>
                              <m:ctrlPr>
                                <a:rPr lang="zh-TW" altLang="en-US" sz="2400" i="1">
                                  <a:latin typeface="Cambria Math" panose="02040503050406030204" pitchFamily="18" charset="0"/>
                                </a:rPr>
                              </m:ctrlPr>
                            </m:sSubPr>
                            <m:e>
                              <m:r>
                                <a:rPr lang="zh-TW" altLang="en-US" sz="2400" i="1">
                                  <a:latin typeface="Cambria Math" panose="02040503050406030204" pitchFamily="18" charset="0"/>
                                </a:rPr>
                                <m:t>h</m:t>
                              </m:r>
                            </m:e>
                            <m:sub>
                              <m:r>
                                <a:rPr lang="zh-TW" altLang="en-US" sz="2400" i="0">
                                  <a:latin typeface="Cambria Math" panose="02040503050406030204" pitchFamily="18" charset="0"/>
                                </a:rPr>
                                <m:t>23</m:t>
                              </m:r>
                            </m:sub>
                          </m:sSub>
                        </m:num>
                        <m:den>
                          <m:sSub>
                            <m:sSubPr>
                              <m:ctrlPr>
                                <a:rPr lang="zh-TW" altLang="en-US" sz="2400" i="1">
                                  <a:latin typeface="Cambria Math" panose="02040503050406030204" pitchFamily="18" charset="0"/>
                                </a:rPr>
                              </m:ctrlPr>
                            </m:sSubPr>
                            <m:e>
                              <m:r>
                                <a:rPr lang="zh-TW" altLang="en-US" sz="2400" i="1">
                                  <a:latin typeface="Cambria Math" panose="02040503050406030204" pitchFamily="18" charset="0"/>
                                </a:rPr>
                                <m:t>h</m:t>
                              </m:r>
                            </m:e>
                            <m:sub>
                              <m:r>
                                <a:rPr lang="zh-TW" altLang="en-US" sz="2400" i="0">
                                  <a:latin typeface="Cambria Math" panose="02040503050406030204" pitchFamily="18" charset="0"/>
                                </a:rPr>
                                <m:t>31</m:t>
                              </m:r>
                            </m:sub>
                          </m:sSub>
                          <m:r>
                            <a:rPr lang="zh-TW" altLang="en-US" sz="2400" i="1">
                              <a:latin typeface="Cambria Math" panose="02040503050406030204" pitchFamily="18" charset="0"/>
                            </a:rPr>
                            <m:t>𝑢</m:t>
                          </m:r>
                          <m:r>
                            <a:rPr lang="zh-TW" altLang="en-US" sz="2400" i="0">
                              <a:latin typeface="Cambria Math" panose="02040503050406030204" pitchFamily="18" charset="0"/>
                            </a:rPr>
                            <m:t>+</m:t>
                          </m:r>
                          <m:sSub>
                            <m:sSubPr>
                              <m:ctrlPr>
                                <a:rPr lang="zh-TW" altLang="en-US" sz="2400" i="1">
                                  <a:latin typeface="Cambria Math" panose="02040503050406030204" pitchFamily="18" charset="0"/>
                                </a:rPr>
                              </m:ctrlPr>
                            </m:sSubPr>
                            <m:e>
                              <m:r>
                                <a:rPr lang="zh-TW" altLang="en-US" sz="2400" i="1">
                                  <a:latin typeface="Cambria Math" panose="02040503050406030204" pitchFamily="18" charset="0"/>
                                </a:rPr>
                                <m:t>h</m:t>
                              </m:r>
                            </m:e>
                            <m:sub>
                              <m:r>
                                <a:rPr lang="zh-TW" altLang="en-US" sz="2400" i="0">
                                  <a:latin typeface="Cambria Math" panose="02040503050406030204" pitchFamily="18" charset="0"/>
                                </a:rPr>
                                <m:t>32</m:t>
                              </m:r>
                            </m:sub>
                          </m:sSub>
                          <m:r>
                            <a:rPr lang="zh-TW" altLang="en-US" sz="2400" i="1">
                              <a:latin typeface="Cambria Math" panose="02040503050406030204" pitchFamily="18" charset="0"/>
                            </a:rPr>
                            <m:t>𝑣</m:t>
                          </m:r>
                          <m:r>
                            <a:rPr lang="zh-TW" altLang="en-US" sz="2400" i="0">
                              <a:latin typeface="Cambria Math" panose="02040503050406030204" pitchFamily="18" charset="0"/>
                            </a:rPr>
                            <m:t>+</m:t>
                          </m:r>
                          <m:r>
                            <a:rPr lang="zh-TW" altLang="en-US" sz="2400" i="1">
                              <a:latin typeface="Cambria Math" panose="02040503050406030204" pitchFamily="18" charset="0"/>
                            </a:rPr>
                            <m:t>𝑙</m:t>
                          </m:r>
                        </m:den>
                      </m:f>
                    </m:oMath>
                  </m:oMathPara>
                </a14:m>
                <a:endParaRPr lang="zh-TW" altLang="en-US" sz="2400"/>
              </a:p>
            </p:txBody>
          </p:sp>
        </mc:Choice>
        <mc:Fallback xmlns="">
          <p:sp>
            <p:nvSpPr>
              <p:cNvPr id="15" name="矩形 14">
                <a:extLst>
                  <a:ext uri="{FF2B5EF4-FFF2-40B4-BE49-F238E27FC236}">
                    <a16:creationId xmlns:a16="http://schemas.microsoft.com/office/drawing/2014/main" id="{1B318689-1025-F747-AC34-A233E85102FF}"/>
                  </a:ext>
                </a:extLst>
              </p:cNvPr>
              <p:cNvSpPr>
                <a:spLocks noRot="1" noChangeAspect="1" noMove="1" noResize="1" noEditPoints="1" noAdjustHandles="1" noChangeArrowheads="1" noChangeShapeType="1" noTextEdit="1"/>
              </p:cNvSpPr>
              <p:nvPr/>
            </p:nvSpPr>
            <p:spPr>
              <a:xfrm>
                <a:off x="2457763" y="5467407"/>
                <a:ext cx="6472541" cy="855875"/>
              </a:xfrm>
              <a:prstGeom prst="rect">
                <a:avLst/>
              </a:prstGeom>
              <a:blipFill>
                <a:blip r:embed="rId6"/>
                <a:stretch>
                  <a:fillRect/>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8422110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normAutofit fontScale="90000"/>
          </a:bodyPr>
          <a:lstStyle/>
          <a:p>
            <a:r>
              <a:rPr lang="en-US" altLang="zh-TW" dirty="0"/>
              <a:t>2D Direct Linear Transform from image to coordinate</a:t>
            </a:r>
            <a:endParaRPr lang="zh-TW" altLang="en-US" dirty="0"/>
          </a:p>
        </p:txBody>
      </p:sp>
      <p:sp>
        <p:nvSpPr>
          <p:cNvPr id="4" name="投影片編號版面配置區 3"/>
          <p:cNvSpPr>
            <a:spLocks noGrp="1"/>
          </p:cNvSpPr>
          <p:nvPr>
            <p:ph type="sldNum" sz="quarter" idx="12"/>
          </p:nvPr>
        </p:nvSpPr>
        <p:spPr/>
        <p:txBody>
          <a:bodyPr/>
          <a:lstStyle/>
          <a:p>
            <a:fld id="{73DA0BB7-265A-403C-9275-D587AB510EDC}" type="slidenum">
              <a:rPr lang="zh-TW" altLang="en-US" smtClean="0"/>
              <a:pPr/>
              <a:t>29</a:t>
            </a:fld>
            <a:endParaRPr lang="zh-TW" altLang="en-US" dirty="0"/>
          </a:p>
        </p:txBody>
      </p:sp>
      <p:pic>
        <p:nvPicPr>
          <p:cNvPr id="1026" name="Picture 2">
            <a:extLst>
              <a:ext uri="{FF2B5EF4-FFF2-40B4-BE49-F238E27FC236}">
                <a16:creationId xmlns:a16="http://schemas.microsoft.com/office/drawing/2014/main" id="{2A6EA2FD-298C-4266-9F8A-C4635FEADDE5}"/>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2167" y="1633113"/>
            <a:ext cx="5306284"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1F537384-8FA3-4F75-8FFD-3DF4DFB749B7}"/>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497891" y="1772816"/>
            <a:ext cx="6572855" cy="2816938"/>
          </a:xfrm>
          <a:prstGeom prst="rect">
            <a:avLst/>
          </a:prstGeom>
          <a:noFill/>
          <a:extLst>
            <a:ext uri="{909E8E84-426E-40DD-AFC4-6F175D3DCCD1}">
              <a14:hiddenFill xmlns:a14="http://schemas.microsoft.com/office/drawing/2010/main">
                <a:solidFill>
                  <a:srgbClr val="FFFFFF"/>
                </a:solidFill>
              </a14:hiddenFill>
            </a:ext>
          </a:extLst>
        </p:spPr>
      </p:pic>
      <p:sp>
        <p:nvSpPr>
          <p:cNvPr id="2" name="橢圓 1">
            <a:extLst>
              <a:ext uri="{FF2B5EF4-FFF2-40B4-BE49-F238E27FC236}">
                <a16:creationId xmlns:a16="http://schemas.microsoft.com/office/drawing/2014/main" id="{E191942F-35F4-7D49-9AC9-2520AA38F464}"/>
              </a:ext>
            </a:extLst>
          </p:cNvPr>
          <p:cNvSpPr/>
          <p:nvPr/>
        </p:nvSpPr>
        <p:spPr>
          <a:xfrm>
            <a:off x="1954057" y="3217289"/>
            <a:ext cx="144016" cy="14401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8" name="橢圓 7">
            <a:extLst>
              <a:ext uri="{FF2B5EF4-FFF2-40B4-BE49-F238E27FC236}">
                <a16:creationId xmlns:a16="http://schemas.microsoft.com/office/drawing/2014/main" id="{FDD2004C-C62D-2E4C-8847-D1E70766AD1F}"/>
              </a:ext>
            </a:extLst>
          </p:cNvPr>
          <p:cNvSpPr/>
          <p:nvPr/>
        </p:nvSpPr>
        <p:spPr>
          <a:xfrm>
            <a:off x="1450001" y="3793353"/>
            <a:ext cx="144016" cy="14401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9" name="橢圓 8">
            <a:extLst>
              <a:ext uri="{FF2B5EF4-FFF2-40B4-BE49-F238E27FC236}">
                <a16:creationId xmlns:a16="http://schemas.microsoft.com/office/drawing/2014/main" id="{BE5A49AA-D579-694C-87A9-4B93F839FDA6}"/>
              </a:ext>
            </a:extLst>
          </p:cNvPr>
          <p:cNvSpPr/>
          <p:nvPr/>
        </p:nvSpPr>
        <p:spPr>
          <a:xfrm>
            <a:off x="3178193" y="3217289"/>
            <a:ext cx="144016" cy="14401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0" name="橢圓 9">
            <a:extLst>
              <a:ext uri="{FF2B5EF4-FFF2-40B4-BE49-F238E27FC236}">
                <a16:creationId xmlns:a16="http://schemas.microsoft.com/office/drawing/2014/main" id="{A99899DE-9EFF-9246-BA04-C27D62CA9D6F}"/>
              </a:ext>
            </a:extLst>
          </p:cNvPr>
          <p:cNvSpPr/>
          <p:nvPr/>
        </p:nvSpPr>
        <p:spPr>
          <a:xfrm>
            <a:off x="3466225" y="3793353"/>
            <a:ext cx="144016" cy="14401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6" name="直線箭頭接點 5">
            <a:extLst>
              <a:ext uri="{FF2B5EF4-FFF2-40B4-BE49-F238E27FC236}">
                <a16:creationId xmlns:a16="http://schemas.microsoft.com/office/drawing/2014/main" id="{A02C75DB-8F35-ED49-8EC5-67A0B56FB4EC}"/>
              </a:ext>
            </a:extLst>
          </p:cNvPr>
          <p:cNvCxnSpPr/>
          <p:nvPr/>
        </p:nvCxnSpPr>
        <p:spPr>
          <a:xfrm flipV="1">
            <a:off x="2098073" y="1993153"/>
            <a:ext cx="3816424" cy="12241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直線箭頭接點 12">
            <a:extLst>
              <a:ext uri="{FF2B5EF4-FFF2-40B4-BE49-F238E27FC236}">
                <a16:creationId xmlns:a16="http://schemas.microsoft.com/office/drawing/2014/main" id="{6EBC6E25-5201-BE41-BC61-1C6CF16C03C9}"/>
              </a:ext>
            </a:extLst>
          </p:cNvPr>
          <p:cNvCxnSpPr>
            <a:cxnSpLocks/>
          </p:cNvCxnSpPr>
          <p:nvPr/>
        </p:nvCxnSpPr>
        <p:spPr>
          <a:xfrm flipV="1">
            <a:off x="3267985" y="1993153"/>
            <a:ext cx="8348936" cy="12681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直線箭頭接點 14">
            <a:extLst>
              <a:ext uri="{FF2B5EF4-FFF2-40B4-BE49-F238E27FC236}">
                <a16:creationId xmlns:a16="http://schemas.microsoft.com/office/drawing/2014/main" id="{AE35A617-DF1D-2A4B-9836-16A2D2856C6B}"/>
              </a:ext>
            </a:extLst>
          </p:cNvPr>
          <p:cNvCxnSpPr>
            <a:cxnSpLocks/>
          </p:cNvCxnSpPr>
          <p:nvPr/>
        </p:nvCxnSpPr>
        <p:spPr>
          <a:xfrm>
            <a:off x="3538233" y="3815351"/>
            <a:ext cx="8168480" cy="4063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直線箭頭接點 16">
            <a:extLst>
              <a:ext uri="{FF2B5EF4-FFF2-40B4-BE49-F238E27FC236}">
                <a16:creationId xmlns:a16="http://schemas.microsoft.com/office/drawing/2014/main" id="{8EF1A20C-1B8A-C041-8723-6380E1826FE4}"/>
              </a:ext>
            </a:extLst>
          </p:cNvPr>
          <p:cNvCxnSpPr>
            <a:cxnSpLocks/>
            <a:stCxn id="8" idx="5"/>
          </p:cNvCxnSpPr>
          <p:nvPr/>
        </p:nvCxnSpPr>
        <p:spPr>
          <a:xfrm>
            <a:off x="1572926" y="3916278"/>
            <a:ext cx="4557595" cy="3238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文字方塊 2">
            <a:extLst>
              <a:ext uri="{FF2B5EF4-FFF2-40B4-BE49-F238E27FC236}">
                <a16:creationId xmlns:a16="http://schemas.microsoft.com/office/drawing/2014/main" id="{F175C5E8-4653-FC4F-8FB8-16CD2216BFD4}"/>
              </a:ext>
            </a:extLst>
          </p:cNvPr>
          <p:cNvSpPr txBox="1"/>
          <p:nvPr/>
        </p:nvSpPr>
        <p:spPr>
          <a:xfrm>
            <a:off x="1403498" y="3321306"/>
            <a:ext cx="1234635" cy="338554"/>
          </a:xfrm>
          <a:prstGeom prst="rect">
            <a:avLst/>
          </a:prstGeom>
          <a:noFill/>
        </p:spPr>
        <p:txBody>
          <a:bodyPr wrap="square" rtlCol="0">
            <a:spAutoFit/>
          </a:bodyPr>
          <a:lstStyle/>
          <a:p>
            <a:pPr algn="ctr"/>
            <a:r>
              <a:rPr kumimoji="1" lang="en-US" altLang="zh-TW" sz="1600">
                <a:solidFill>
                  <a:srgbClr val="FF0000"/>
                </a:solidFill>
              </a:rPr>
              <a:t>(u1,v1)</a:t>
            </a:r>
            <a:endParaRPr kumimoji="1" lang="zh-TW" altLang="en-US" sz="1600">
              <a:solidFill>
                <a:srgbClr val="FF0000"/>
              </a:solidFill>
            </a:endParaRPr>
          </a:p>
        </p:txBody>
      </p:sp>
      <p:sp>
        <p:nvSpPr>
          <p:cNvPr id="16" name="文字方塊 15">
            <a:extLst>
              <a:ext uri="{FF2B5EF4-FFF2-40B4-BE49-F238E27FC236}">
                <a16:creationId xmlns:a16="http://schemas.microsoft.com/office/drawing/2014/main" id="{487609B0-6B5F-2C4B-900D-4A4F2BF2CB5F}"/>
              </a:ext>
            </a:extLst>
          </p:cNvPr>
          <p:cNvSpPr txBox="1"/>
          <p:nvPr/>
        </p:nvSpPr>
        <p:spPr>
          <a:xfrm>
            <a:off x="1215031" y="3891017"/>
            <a:ext cx="1234635" cy="338554"/>
          </a:xfrm>
          <a:prstGeom prst="rect">
            <a:avLst/>
          </a:prstGeom>
          <a:noFill/>
        </p:spPr>
        <p:txBody>
          <a:bodyPr wrap="square" rtlCol="0">
            <a:spAutoFit/>
          </a:bodyPr>
          <a:lstStyle/>
          <a:p>
            <a:pPr algn="ctr"/>
            <a:r>
              <a:rPr kumimoji="1" lang="en-US" altLang="zh-TW" sz="1600">
                <a:solidFill>
                  <a:srgbClr val="FF0000"/>
                </a:solidFill>
              </a:rPr>
              <a:t>(u2,v2)</a:t>
            </a:r>
            <a:endParaRPr kumimoji="1" lang="zh-TW" altLang="en-US" sz="1600">
              <a:solidFill>
                <a:srgbClr val="FF0000"/>
              </a:solidFill>
            </a:endParaRPr>
          </a:p>
        </p:txBody>
      </p:sp>
      <p:sp>
        <p:nvSpPr>
          <p:cNvPr id="18" name="文字方塊 17">
            <a:extLst>
              <a:ext uri="{FF2B5EF4-FFF2-40B4-BE49-F238E27FC236}">
                <a16:creationId xmlns:a16="http://schemas.microsoft.com/office/drawing/2014/main" id="{7B989508-FEC2-8C42-9324-C1E48786390E}"/>
              </a:ext>
            </a:extLst>
          </p:cNvPr>
          <p:cNvSpPr txBox="1"/>
          <p:nvPr/>
        </p:nvSpPr>
        <p:spPr>
          <a:xfrm>
            <a:off x="2920915" y="3891017"/>
            <a:ext cx="1234635" cy="338554"/>
          </a:xfrm>
          <a:prstGeom prst="rect">
            <a:avLst/>
          </a:prstGeom>
          <a:noFill/>
        </p:spPr>
        <p:txBody>
          <a:bodyPr wrap="square" rtlCol="0">
            <a:spAutoFit/>
          </a:bodyPr>
          <a:lstStyle/>
          <a:p>
            <a:pPr algn="ctr"/>
            <a:r>
              <a:rPr kumimoji="1" lang="en-US" altLang="zh-TW" sz="1600">
                <a:solidFill>
                  <a:srgbClr val="FF0000"/>
                </a:solidFill>
              </a:rPr>
              <a:t>(u3,v3)</a:t>
            </a:r>
            <a:endParaRPr kumimoji="1" lang="zh-TW" altLang="en-US" sz="1600">
              <a:solidFill>
                <a:srgbClr val="FF0000"/>
              </a:solidFill>
            </a:endParaRPr>
          </a:p>
        </p:txBody>
      </p:sp>
      <p:sp>
        <p:nvSpPr>
          <p:cNvPr id="19" name="文字方塊 18">
            <a:extLst>
              <a:ext uri="{FF2B5EF4-FFF2-40B4-BE49-F238E27FC236}">
                <a16:creationId xmlns:a16="http://schemas.microsoft.com/office/drawing/2014/main" id="{150D9588-D0A0-A744-AF9A-2824988A4D02}"/>
              </a:ext>
            </a:extLst>
          </p:cNvPr>
          <p:cNvSpPr txBox="1"/>
          <p:nvPr/>
        </p:nvSpPr>
        <p:spPr>
          <a:xfrm>
            <a:off x="2620451" y="3330515"/>
            <a:ext cx="1234635" cy="338554"/>
          </a:xfrm>
          <a:prstGeom prst="rect">
            <a:avLst/>
          </a:prstGeom>
          <a:noFill/>
        </p:spPr>
        <p:txBody>
          <a:bodyPr wrap="square" rtlCol="0">
            <a:spAutoFit/>
          </a:bodyPr>
          <a:lstStyle/>
          <a:p>
            <a:pPr algn="ctr"/>
            <a:r>
              <a:rPr kumimoji="1" lang="en-US" altLang="zh-TW" sz="1600">
                <a:solidFill>
                  <a:srgbClr val="FF0000"/>
                </a:solidFill>
              </a:rPr>
              <a:t>(u4,v4)</a:t>
            </a:r>
            <a:endParaRPr kumimoji="1" lang="zh-TW" altLang="en-US" sz="1600">
              <a:solidFill>
                <a:srgbClr val="FF0000"/>
              </a:solidFill>
            </a:endParaRPr>
          </a:p>
        </p:txBody>
      </p:sp>
      <p:sp>
        <p:nvSpPr>
          <p:cNvPr id="20" name="文字方塊 19">
            <a:extLst>
              <a:ext uri="{FF2B5EF4-FFF2-40B4-BE49-F238E27FC236}">
                <a16:creationId xmlns:a16="http://schemas.microsoft.com/office/drawing/2014/main" id="{8417BBDE-B038-CB4B-94D8-5AE59CB36E6E}"/>
              </a:ext>
            </a:extLst>
          </p:cNvPr>
          <p:cNvSpPr txBox="1"/>
          <p:nvPr/>
        </p:nvSpPr>
        <p:spPr>
          <a:xfrm>
            <a:off x="5550953" y="1996227"/>
            <a:ext cx="1234635" cy="338554"/>
          </a:xfrm>
          <a:prstGeom prst="rect">
            <a:avLst/>
          </a:prstGeom>
          <a:noFill/>
        </p:spPr>
        <p:txBody>
          <a:bodyPr wrap="square" rtlCol="0">
            <a:spAutoFit/>
          </a:bodyPr>
          <a:lstStyle/>
          <a:p>
            <a:pPr algn="ctr"/>
            <a:r>
              <a:rPr kumimoji="1" lang="en-US" altLang="zh-TW" sz="1600">
                <a:solidFill>
                  <a:srgbClr val="FF0000"/>
                </a:solidFill>
              </a:rPr>
              <a:t>(X1,Y1)</a:t>
            </a:r>
            <a:endParaRPr kumimoji="1" lang="zh-TW" altLang="en-US" sz="1600">
              <a:solidFill>
                <a:srgbClr val="FF0000"/>
              </a:solidFill>
            </a:endParaRPr>
          </a:p>
        </p:txBody>
      </p:sp>
      <p:sp>
        <p:nvSpPr>
          <p:cNvPr id="21" name="文字方塊 20">
            <a:extLst>
              <a:ext uri="{FF2B5EF4-FFF2-40B4-BE49-F238E27FC236}">
                <a16:creationId xmlns:a16="http://schemas.microsoft.com/office/drawing/2014/main" id="{6895F85B-73E5-5F4E-B13E-916B7AF15BB9}"/>
              </a:ext>
            </a:extLst>
          </p:cNvPr>
          <p:cNvSpPr txBox="1"/>
          <p:nvPr/>
        </p:nvSpPr>
        <p:spPr>
          <a:xfrm>
            <a:off x="6057487" y="4026132"/>
            <a:ext cx="1234635" cy="338554"/>
          </a:xfrm>
          <a:prstGeom prst="rect">
            <a:avLst/>
          </a:prstGeom>
          <a:noFill/>
        </p:spPr>
        <p:txBody>
          <a:bodyPr wrap="square" rtlCol="0">
            <a:spAutoFit/>
          </a:bodyPr>
          <a:lstStyle/>
          <a:p>
            <a:pPr algn="ctr"/>
            <a:r>
              <a:rPr kumimoji="1" lang="en-US" altLang="zh-TW" sz="1600">
                <a:solidFill>
                  <a:srgbClr val="FF0000"/>
                </a:solidFill>
              </a:rPr>
              <a:t>(X2,Y2)</a:t>
            </a:r>
            <a:endParaRPr kumimoji="1" lang="zh-TW" altLang="en-US" sz="1600">
              <a:solidFill>
                <a:srgbClr val="FF0000"/>
              </a:solidFill>
            </a:endParaRPr>
          </a:p>
        </p:txBody>
      </p:sp>
      <p:sp>
        <p:nvSpPr>
          <p:cNvPr id="22" name="文字方塊 21">
            <a:extLst>
              <a:ext uri="{FF2B5EF4-FFF2-40B4-BE49-F238E27FC236}">
                <a16:creationId xmlns:a16="http://schemas.microsoft.com/office/drawing/2014/main" id="{A1C1B079-0D05-5445-8BE0-8A7F562C249E}"/>
              </a:ext>
            </a:extLst>
          </p:cNvPr>
          <p:cNvSpPr txBox="1"/>
          <p:nvPr/>
        </p:nvSpPr>
        <p:spPr>
          <a:xfrm>
            <a:off x="11089885" y="4273198"/>
            <a:ext cx="1234635" cy="338554"/>
          </a:xfrm>
          <a:prstGeom prst="rect">
            <a:avLst/>
          </a:prstGeom>
          <a:noFill/>
        </p:spPr>
        <p:txBody>
          <a:bodyPr wrap="square" rtlCol="0">
            <a:spAutoFit/>
          </a:bodyPr>
          <a:lstStyle/>
          <a:p>
            <a:pPr algn="ctr"/>
            <a:r>
              <a:rPr kumimoji="1" lang="en-US" altLang="zh-TW" sz="1600">
                <a:solidFill>
                  <a:srgbClr val="FF0000"/>
                </a:solidFill>
              </a:rPr>
              <a:t>(X3,Y3)</a:t>
            </a:r>
            <a:endParaRPr kumimoji="1" lang="zh-TW" altLang="en-US" sz="1600">
              <a:solidFill>
                <a:srgbClr val="FF0000"/>
              </a:solidFill>
            </a:endParaRPr>
          </a:p>
        </p:txBody>
      </p:sp>
      <p:sp>
        <p:nvSpPr>
          <p:cNvPr id="23" name="文字方塊 22">
            <a:extLst>
              <a:ext uri="{FF2B5EF4-FFF2-40B4-BE49-F238E27FC236}">
                <a16:creationId xmlns:a16="http://schemas.microsoft.com/office/drawing/2014/main" id="{8CAE9FDF-27EC-5942-BC6E-B7A0C5CBAFFF}"/>
              </a:ext>
            </a:extLst>
          </p:cNvPr>
          <p:cNvSpPr txBox="1"/>
          <p:nvPr/>
        </p:nvSpPr>
        <p:spPr>
          <a:xfrm>
            <a:off x="11089395" y="1996227"/>
            <a:ext cx="1234635" cy="338554"/>
          </a:xfrm>
          <a:prstGeom prst="rect">
            <a:avLst/>
          </a:prstGeom>
          <a:noFill/>
        </p:spPr>
        <p:txBody>
          <a:bodyPr wrap="square" rtlCol="0">
            <a:spAutoFit/>
          </a:bodyPr>
          <a:lstStyle/>
          <a:p>
            <a:pPr algn="ctr"/>
            <a:r>
              <a:rPr kumimoji="1" lang="en-US" altLang="zh-TW" sz="1600">
                <a:solidFill>
                  <a:srgbClr val="FF0000"/>
                </a:solidFill>
              </a:rPr>
              <a:t>(X4,Y4)</a:t>
            </a:r>
            <a:endParaRPr kumimoji="1" lang="zh-TW" altLang="en-US" sz="1600">
              <a:solidFill>
                <a:srgbClr val="FF0000"/>
              </a:solidFill>
            </a:endParaRPr>
          </a:p>
        </p:txBody>
      </p:sp>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E0798F75-6ED7-1244-A03D-9C859BAB13CB}"/>
                  </a:ext>
                </a:extLst>
              </p:cNvPr>
              <p:cNvSpPr/>
              <p:nvPr/>
            </p:nvSpPr>
            <p:spPr>
              <a:xfrm>
                <a:off x="2449666" y="5140430"/>
                <a:ext cx="6472541" cy="8558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TW" altLang="en-US" sz="2400" i="1">
                          <a:latin typeface="Cambria Math" panose="02040503050406030204" pitchFamily="18" charset="0"/>
                        </a:rPr>
                        <m:t>𝑋</m:t>
                      </m:r>
                      <m:r>
                        <a:rPr lang="zh-TW" altLang="en-US" sz="2400" i="0">
                          <a:latin typeface="Cambria Math" panose="02040503050406030204" pitchFamily="18" charset="0"/>
                        </a:rPr>
                        <m:t>=</m:t>
                      </m:r>
                      <m:f>
                        <m:fPr>
                          <m:ctrlPr>
                            <a:rPr lang="zh-TW" altLang="en-US" sz="2400" i="1">
                              <a:latin typeface="Cambria Math" panose="02040503050406030204" pitchFamily="18" charset="0"/>
                            </a:rPr>
                          </m:ctrlPr>
                        </m:fPr>
                        <m:num>
                          <m:sSub>
                            <m:sSubPr>
                              <m:ctrlPr>
                                <a:rPr lang="zh-TW" altLang="en-US" sz="2400" i="1">
                                  <a:latin typeface="Cambria Math" panose="02040503050406030204" pitchFamily="18" charset="0"/>
                                </a:rPr>
                              </m:ctrlPr>
                            </m:sSubPr>
                            <m:e>
                              <m:r>
                                <a:rPr lang="zh-TW" altLang="en-US" sz="2400" i="1">
                                  <a:latin typeface="Cambria Math" panose="02040503050406030204" pitchFamily="18" charset="0"/>
                                </a:rPr>
                                <m:t>h</m:t>
                              </m:r>
                            </m:e>
                            <m:sub>
                              <m:r>
                                <a:rPr lang="zh-TW" altLang="en-US" sz="2400" i="0">
                                  <a:latin typeface="Cambria Math" panose="02040503050406030204" pitchFamily="18" charset="0"/>
                                </a:rPr>
                                <m:t>11</m:t>
                              </m:r>
                            </m:sub>
                          </m:sSub>
                          <m:r>
                            <a:rPr lang="zh-TW" altLang="en-US" sz="2400" i="1">
                              <a:latin typeface="Cambria Math" panose="02040503050406030204" pitchFamily="18" charset="0"/>
                            </a:rPr>
                            <m:t>𝑢</m:t>
                          </m:r>
                          <m:r>
                            <a:rPr lang="zh-TW" altLang="en-US" sz="2400" i="0">
                              <a:latin typeface="Cambria Math" panose="02040503050406030204" pitchFamily="18" charset="0"/>
                            </a:rPr>
                            <m:t>+</m:t>
                          </m:r>
                          <m:sSub>
                            <m:sSubPr>
                              <m:ctrlPr>
                                <a:rPr lang="zh-TW" altLang="en-US" sz="2400" i="1">
                                  <a:latin typeface="Cambria Math" panose="02040503050406030204" pitchFamily="18" charset="0"/>
                                </a:rPr>
                              </m:ctrlPr>
                            </m:sSubPr>
                            <m:e>
                              <m:r>
                                <a:rPr lang="zh-TW" altLang="en-US" sz="2400" i="1">
                                  <a:latin typeface="Cambria Math" panose="02040503050406030204" pitchFamily="18" charset="0"/>
                                </a:rPr>
                                <m:t>h</m:t>
                              </m:r>
                            </m:e>
                            <m:sub>
                              <m:r>
                                <a:rPr lang="zh-TW" altLang="en-US" sz="2400" i="0">
                                  <a:latin typeface="Cambria Math" panose="02040503050406030204" pitchFamily="18" charset="0"/>
                                </a:rPr>
                                <m:t>12</m:t>
                              </m:r>
                            </m:sub>
                          </m:sSub>
                          <m:r>
                            <a:rPr lang="zh-TW" altLang="en-US" sz="2400" i="1">
                              <a:latin typeface="Cambria Math" panose="02040503050406030204" pitchFamily="18" charset="0"/>
                            </a:rPr>
                            <m:t>𝑣</m:t>
                          </m:r>
                          <m:r>
                            <a:rPr lang="zh-TW" altLang="en-US" sz="2400" i="0">
                              <a:latin typeface="Cambria Math" panose="02040503050406030204" pitchFamily="18" charset="0"/>
                            </a:rPr>
                            <m:t>+</m:t>
                          </m:r>
                          <m:sSub>
                            <m:sSubPr>
                              <m:ctrlPr>
                                <a:rPr lang="zh-TW" altLang="en-US" sz="2400" i="1">
                                  <a:latin typeface="Cambria Math" panose="02040503050406030204" pitchFamily="18" charset="0"/>
                                </a:rPr>
                              </m:ctrlPr>
                            </m:sSubPr>
                            <m:e>
                              <m:r>
                                <a:rPr lang="zh-TW" altLang="en-US" sz="2400" i="1">
                                  <a:latin typeface="Cambria Math" panose="02040503050406030204" pitchFamily="18" charset="0"/>
                                </a:rPr>
                                <m:t>h</m:t>
                              </m:r>
                            </m:e>
                            <m:sub>
                              <m:r>
                                <a:rPr lang="zh-TW" altLang="en-US" sz="2400" i="0">
                                  <a:latin typeface="Cambria Math" panose="02040503050406030204" pitchFamily="18" charset="0"/>
                                </a:rPr>
                                <m:t>13</m:t>
                              </m:r>
                            </m:sub>
                          </m:sSub>
                        </m:num>
                        <m:den>
                          <m:sSub>
                            <m:sSubPr>
                              <m:ctrlPr>
                                <a:rPr lang="zh-TW" altLang="en-US" sz="2400" i="1">
                                  <a:latin typeface="Cambria Math" panose="02040503050406030204" pitchFamily="18" charset="0"/>
                                </a:rPr>
                              </m:ctrlPr>
                            </m:sSubPr>
                            <m:e>
                              <m:r>
                                <a:rPr lang="zh-TW" altLang="en-US" sz="2400" i="1">
                                  <a:latin typeface="Cambria Math" panose="02040503050406030204" pitchFamily="18" charset="0"/>
                                </a:rPr>
                                <m:t>h</m:t>
                              </m:r>
                            </m:e>
                            <m:sub>
                              <m:r>
                                <a:rPr lang="zh-TW" altLang="en-US" sz="2400" i="0">
                                  <a:latin typeface="Cambria Math" panose="02040503050406030204" pitchFamily="18" charset="0"/>
                                </a:rPr>
                                <m:t>31</m:t>
                              </m:r>
                            </m:sub>
                          </m:sSub>
                          <m:r>
                            <a:rPr lang="zh-TW" altLang="en-US" sz="2400" i="1">
                              <a:latin typeface="Cambria Math" panose="02040503050406030204" pitchFamily="18" charset="0"/>
                            </a:rPr>
                            <m:t>𝑢</m:t>
                          </m:r>
                          <m:r>
                            <a:rPr lang="zh-TW" altLang="en-US" sz="2400" i="0">
                              <a:latin typeface="Cambria Math" panose="02040503050406030204" pitchFamily="18" charset="0"/>
                            </a:rPr>
                            <m:t>+</m:t>
                          </m:r>
                          <m:sSub>
                            <m:sSubPr>
                              <m:ctrlPr>
                                <a:rPr lang="zh-TW" altLang="en-US" sz="2400" i="1">
                                  <a:latin typeface="Cambria Math" panose="02040503050406030204" pitchFamily="18" charset="0"/>
                                </a:rPr>
                              </m:ctrlPr>
                            </m:sSubPr>
                            <m:e>
                              <m:r>
                                <a:rPr lang="zh-TW" altLang="en-US" sz="2400" i="1">
                                  <a:latin typeface="Cambria Math" panose="02040503050406030204" pitchFamily="18" charset="0"/>
                                </a:rPr>
                                <m:t>h</m:t>
                              </m:r>
                            </m:e>
                            <m:sub>
                              <m:r>
                                <a:rPr lang="zh-TW" altLang="en-US" sz="2400" i="0">
                                  <a:latin typeface="Cambria Math" panose="02040503050406030204" pitchFamily="18" charset="0"/>
                                </a:rPr>
                                <m:t>32</m:t>
                              </m:r>
                            </m:sub>
                          </m:sSub>
                          <m:r>
                            <a:rPr lang="zh-TW" altLang="en-US" sz="2400" i="1">
                              <a:latin typeface="Cambria Math" panose="02040503050406030204" pitchFamily="18" charset="0"/>
                            </a:rPr>
                            <m:t>𝑣</m:t>
                          </m:r>
                          <m:r>
                            <a:rPr lang="zh-TW" altLang="en-US" sz="2400" i="0">
                              <a:latin typeface="Cambria Math" panose="02040503050406030204" pitchFamily="18" charset="0"/>
                            </a:rPr>
                            <m:t>+</m:t>
                          </m:r>
                          <m:r>
                            <a:rPr lang="zh-TW" altLang="en-US" sz="2400" i="1">
                              <a:latin typeface="Cambria Math" panose="02040503050406030204" pitchFamily="18" charset="0"/>
                            </a:rPr>
                            <m:t>𝑙</m:t>
                          </m:r>
                        </m:den>
                      </m:f>
                      <m:r>
                        <a:rPr lang="zh-TW" altLang="en-US" sz="2400" i="0">
                          <a:latin typeface="Cambria Math" panose="02040503050406030204" pitchFamily="18" charset="0"/>
                        </a:rPr>
                        <m:t> </m:t>
                      </m:r>
                      <m:r>
                        <a:rPr lang="zh-TW" altLang="en-US" sz="2400" i="1">
                          <a:latin typeface="Cambria Math" panose="02040503050406030204" pitchFamily="18" charset="0"/>
                        </a:rPr>
                        <m:t>𝑌</m:t>
                      </m:r>
                      <m:r>
                        <a:rPr lang="zh-TW" altLang="en-US" sz="2400" i="0">
                          <a:latin typeface="Cambria Math" panose="02040503050406030204" pitchFamily="18" charset="0"/>
                        </a:rPr>
                        <m:t>= </m:t>
                      </m:r>
                      <m:f>
                        <m:fPr>
                          <m:ctrlPr>
                            <a:rPr lang="zh-TW" altLang="en-US" sz="2400" i="1">
                              <a:latin typeface="Cambria Math" panose="02040503050406030204" pitchFamily="18" charset="0"/>
                            </a:rPr>
                          </m:ctrlPr>
                        </m:fPr>
                        <m:num>
                          <m:sSub>
                            <m:sSubPr>
                              <m:ctrlPr>
                                <a:rPr lang="zh-TW" altLang="en-US" sz="2400" i="1">
                                  <a:latin typeface="Cambria Math" panose="02040503050406030204" pitchFamily="18" charset="0"/>
                                </a:rPr>
                              </m:ctrlPr>
                            </m:sSubPr>
                            <m:e>
                              <m:r>
                                <a:rPr lang="zh-TW" altLang="en-US" sz="2400" i="1">
                                  <a:latin typeface="Cambria Math" panose="02040503050406030204" pitchFamily="18" charset="0"/>
                                </a:rPr>
                                <m:t>h</m:t>
                              </m:r>
                            </m:e>
                            <m:sub>
                              <m:r>
                                <a:rPr lang="zh-TW" altLang="en-US" sz="2400" i="0">
                                  <a:latin typeface="Cambria Math" panose="02040503050406030204" pitchFamily="18" charset="0"/>
                                </a:rPr>
                                <m:t>21</m:t>
                              </m:r>
                            </m:sub>
                          </m:sSub>
                          <m:r>
                            <a:rPr lang="zh-TW" altLang="en-US" sz="2400" i="1">
                              <a:latin typeface="Cambria Math" panose="02040503050406030204" pitchFamily="18" charset="0"/>
                            </a:rPr>
                            <m:t>𝑢</m:t>
                          </m:r>
                          <m:r>
                            <a:rPr lang="zh-TW" altLang="en-US" sz="2400" i="0">
                              <a:latin typeface="Cambria Math" panose="02040503050406030204" pitchFamily="18" charset="0"/>
                            </a:rPr>
                            <m:t>+</m:t>
                          </m:r>
                          <m:sSub>
                            <m:sSubPr>
                              <m:ctrlPr>
                                <a:rPr lang="zh-TW" altLang="en-US" sz="2400" i="1">
                                  <a:latin typeface="Cambria Math" panose="02040503050406030204" pitchFamily="18" charset="0"/>
                                </a:rPr>
                              </m:ctrlPr>
                            </m:sSubPr>
                            <m:e>
                              <m:r>
                                <a:rPr lang="zh-TW" altLang="en-US" sz="2400" i="1">
                                  <a:latin typeface="Cambria Math" panose="02040503050406030204" pitchFamily="18" charset="0"/>
                                </a:rPr>
                                <m:t>h</m:t>
                              </m:r>
                            </m:e>
                            <m:sub>
                              <m:r>
                                <a:rPr lang="zh-TW" altLang="en-US" sz="2400" i="0">
                                  <a:latin typeface="Cambria Math" panose="02040503050406030204" pitchFamily="18" charset="0"/>
                                </a:rPr>
                                <m:t>22</m:t>
                              </m:r>
                            </m:sub>
                          </m:sSub>
                          <m:r>
                            <a:rPr lang="zh-TW" altLang="en-US" sz="2400" i="1">
                              <a:latin typeface="Cambria Math" panose="02040503050406030204" pitchFamily="18" charset="0"/>
                            </a:rPr>
                            <m:t>𝑣</m:t>
                          </m:r>
                          <m:r>
                            <a:rPr lang="zh-TW" altLang="en-US" sz="2400" i="0">
                              <a:latin typeface="Cambria Math" panose="02040503050406030204" pitchFamily="18" charset="0"/>
                            </a:rPr>
                            <m:t>+</m:t>
                          </m:r>
                          <m:sSub>
                            <m:sSubPr>
                              <m:ctrlPr>
                                <a:rPr lang="zh-TW" altLang="en-US" sz="2400" i="1">
                                  <a:latin typeface="Cambria Math" panose="02040503050406030204" pitchFamily="18" charset="0"/>
                                </a:rPr>
                              </m:ctrlPr>
                            </m:sSubPr>
                            <m:e>
                              <m:r>
                                <a:rPr lang="zh-TW" altLang="en-US" sz="2400" i="1">
                                  <a:latin typeface="Cambria Math" panose="02040503050406030204" pitchFamily="18" charset="0"/>
                                </a:rPr>
                                <m:t>h</m:t>
                              </m:r>
                            </m:e>
                            <m:sub>
                              <m:r>
                                <a:rPr lang="zh-TW" altLang="en-US" sz="2400" i="0">
                                  <a:latin typeface="Cambria Math" panose="02040503050406030204" pitchFamily="18" charset="0"/>
                                </a:rPr>
                                <m:t>23</m:t>
                              </m:r>
                            </m:sub>
                          </m:sSub>
                        </m:num>
                        <m:den>
                          <m:sSub>
                            <m:sSubPr>
                              <m:ctrlPr>
                                <a:rPr lang="zh-TW" altLang="en-US" sz="2400" i="1">
                                  <a:latin typeface="Cambria Math" panose="02040503050406030204" pitchFamily="18" charset="0"/>
                                </a:rPr>
                              </m:ctrlPr>
                            </m:sSubPr>
                            <m:e>
                              <m:r>
                                <a:rPr lang="zh-TW" altLang="en-US" sz="2400" i="1">
                                  <a:latin typeface="Cambria Math" panose="02040503050406030204" pitchFamily="18" charset="0"/>
                                </a:rPr>
                                <m:t>h</m:t>
                              </m:r>
                            </m:e>
                            <m:sub>
                              <m:r>
                                <a:rPr lang="zh-TW" altLang="en-US" sz="2400" i="0">
                                  <a:latin typeface="Cambria Math" panose="02040503050406030204" pitchFamily="18" charset="0"/>
                                </a:rPr>
                                <m:t>31</m:t>
                              </m:r>
                            </m:sub>
                          </m:sSub>
                          <m:r>
                            <a:rPr lang="zh-TW" altLang="en-US" sz="2400" i="1">
                              <a:latin typeface="Cambria Math" panose="02040503050406030204" pitchFamily="18" charset="0"/>
                            </a:rPr>
                            <m:t>𝑢</m:t>
                          </m:r>
                          <m:r>
                            <a:rPr lang="zh-TW" altLang="en-US" sz="2400" i="0">
                              <a:latin typeface="Cambria Math" panose="02040503050406030204" pitchFamily="18" charset="0"/>
                            </a:rPr>
                            <m:t>+</m:t>
                          </m:r>
                          <m:sSub>
                            <m:sSubPr>
                              <m:ctrlPr>
                                <a:rPr lang="zh-TW" altLang="en-US" sz="2400" i="1">
                                  <a:latin typeface="Cambria Math" panose="02040503050406030204" pitchFamily="18" charset="0"/>
                                </a:rPr>
                              </m:ctrlPr>
                            </m:sSubPr>
                            <m:e>
                              <m:r>
                                <a:rPr lang="zh-TW" altLang="en-US" sz="2400" i="1">
                                  <a:latin typeface="Cambria Math" panose="02040503050406030204" pitchFamily="18" charset="0"/>
                                </a:rPr>
                                <m:t>h</m:t>
                              </m:r>
                            </m:e>
                            <m:sub>
                              <m:r>
                                <a:rPr lang="zh-TW" altLang="en-US" sz="2400" i="0">
                                  <a:latin typeface="Cambria Math" panose="02040503050406030204" pitchFamily="18" charset="0"/>
                                </a:rPr>
                                <m:t>32</m:t>
                              </m:r>
                            </m:sub>
                          </m:sSub>
                          <m:r>
                            <a:rPr lang="zh-TW" altLang="en-US" sz="2400" i="1">
                              <a:latin typeface="Cambria Math" panose="02040503050406030204" pitchFamily="18" charset="0"/>
                            </a:rPr>
                            <m:t>𝑣</m:t>
                          </m:r>
                          <m:r>
                            <a:rPr lang="zh-TW" altLang="en-US" sz="2400" i="0">
                              <a:latin typeface="Cambria Math" panose="02040503050406030204" pitchFamily="18" charset="0"/>
                            </a:rPr>
                            <m:t>+</m:t>
                          </m:r>
                          <m:r>
                            <a:rPr lang="zh-TW" altLang="en-US" sz="2400" i="1">
                              <a:latin typeface="Cambria Math" panose="02040503050406030204" pitchFamily="18" charset="0"/>
                            </a:rPr>
                            <m:t>𝑙</m:t>
                          </m:r>
                        </m:den>
                      </m:f>
                    </m:oMath>
                  </m:oMathPara>
                </a14:m>
                <a:endParaRPr lang="zh-TW" altLang="en-US" sz="2400"/>
              </a:p>
            </p:txBody>
          </p:sp>
        </mc:Choice>
        <mc:Fallback xmlns="">
          <p:sp>
            <p:nvSpPr>
              <p:cNvPr id="7" name="矩形 6">
                <a:extLst>
                  <a:ext uri="{FF2B5EF4-FFF2-40B4-BE49-F238E27FC236}">
                    <a16:creationId xmlns:a16="http://schemas.microsoft.com/office/drawing/2014/main" id="{E0798F75-6ED7-1244-A03D-9C859BAB13CB}"/>
                  </a:ext>
                </a:extLst>
              </p:cNvPr>
              <p:cNvSpPr>
                <a:spLocks noRot="1" noChangeAspect="1" noMove="1" noResize="1" noEditPoints="1" noAdjustHandles="1" noChangeArrowheads="1" noChangeShapeType="1" noTextEdit="1"/>
              </p:cNvSpPr>
              <p:nvPr/>
            </p:nvSpPr>
            <p:spPr>
              <a:xfrm>
                <a:off x="2449666" y="5140430"/>
                <a:ext cx="6472541" cy="855875"/>
              </a:xfrm>
              <a:prstGeom prst="rect">
                <a:avLst/>
              </a:prstGeom>
              <a:blipFill>
                <a:blip r:embed="rId5"/>
                <a:stretch>
                  <a:fillRect b="-1471"/>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32482179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Introduction</a:t>
            </a:r>
            <a:endParaRPr lang="zh-TW" altLang="en-US" dirty="0"/>
          </a:p>
        </p:txBody>
      </p:sp>
      <p:sp>
        <p:nvSpPr>
          <p:cNvPr id="4" name="投影片編號版面配置區 3"/>
          <p:cNvSpPr>
            <a:spLocks noGrp="1"/>
          </p:cNvSpPr>
          <p:nvPr>
            <p:ph type="sldNum" sz="quarter" idx="12"/>
          </p:nvPr>
        </p:nvSpPr>
        <p:spPr/>
        <p:txBody>
          <a:bodyPr/>
          <a:lstStyle/>
          <a:p>
            <a:fld id="{73DA0BB7-265A-403C-9275-D587AB510EDC}" type="slidenum">
              <a:rPr lang="zh-TW" altLang="en-US" smtClean="0"/>
              <a:t>3</a:t>
            </a:fld>
            <a:endParaRPr lang="zh-TW" altLang="en-US"/>
          </a:p>
        </p:txBody>
      </p:sp>
    </p:spTree>
    <p:extLst>
      <p:ext uri="{BB962C8B-B14F-4D97-AF65-F5344CB8AC3E}">
        <p14:creationId xmlns:p14="http://schemas.microsoft.com/office/powerpoint/2010/main" val="153164915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a:xfrm>
            <a:off x="609600" y="533399"/>
            <a:ext cx="11582400" cy="1022247"/>
          </a:xfrm>
        </p:spPr>
        <p:txBody>
          <a:bodyPr>
            <a:normAutofit/>
          </a:bodyPr>
          <a:lstStyle/>
          <a:p>
            <a:r>
              <a:rPr lang="en-US" altLang="zh-TW" dirty="0"/>
              <a:t>2D DLT mapping image to coordinates</a:t>
            </a:r>
            <a:endParaRPr lang="zh-TW" altLang="en-US" dirty="0"/>
          </a:p>
        </p:txBody>
      </p:sp>
      <p:sp>
        <p:nvSpPr>
          <p:cNvPr id="4" name="投影片編號版面配置區 3"/>
          <p:cNvSpPr>
            <a:spLocks noGrp="1"/>
          </p:cNvSpPr>
          <p:nvPr>
            <p:ph type="sldNum" sz="quarter" idx="12"/>
          </p:nvPr>
        </p:nvSpPr>
        <p:spPr/>
        <p:txBody>
          <a:bodyPr/>
          <a:lstStyle/>
          <a:p>
            <a:fld id="{73DA0BB7-265A-403C-9275-D587AB510EDC}" type="slidenum">
              <a:rPr lang="zh-TW" altLang="en-US" smtClean="0"/>
              <a:pPr/>
              <a:t>30</a:t>
            </a:fld>
            <a:endParaRPr lang="zh-TW" altLang="en-US" dirty="0"/>
          </a:p>
        </p:txBody>
      </p:sp>
      <p:pic>
        <p:nvPicPr>
          <p:cNvPr id="9" name="圖片 8">
            <a:extLst>
              <a:ext uri="{FF2B5EF4-FFF2-40B4-BE49-F238E27FC236}">
                <a16:creationId xmlns:a16="http://schemas.microsoft.com/office/drawing/2014/main" id="{58D4E465-75CA-4C33-98D9-7E9D31AFC2B9}"/>
              </a:ext>
            </a:extLst>
          </p:cNvPr>
          <p:cNvPicPr>
            <a:picLocks noChangeAspect="1"/>
          </p:cNvPicPr>
          <p:nvPr/>
        </p:nvPicPr>
        <p:blipFill rotWithShape="1">
          <a:blip r:embed="rId3">
            <a:extLst>
              <a:ext uri="{28A0092B-C50C-407E-A947-70E740481C1C}">
                <a14:useLocalDpi xmlns:a14="http://schemas.microsoft.com/office/drawing/2010/main"/>
              </a:ext>
            </a:extLst>
          </a:blip>
          <a:srcRect r="-903" b="31152"/>
          <a:stretch/>
        </p:blipFill>
        <p:spPr>
          <a:xfrm>
            <a:off x="479376" y="2204864"/>
            <a:ext cx="3096344" cy="2528365"/>
          </a:xfrm>
          <a:prstGeom prst="rect">
            <a:avLst/>
          </a:prstGeom>
        </p:spPr>
      </p:pic>
      <p:pic>
        <p:nvPicPr>
          <p:cNvPr id="10" name="圖片 9">
            <a:extLst>
              <a:ext uri="{FF2B5EF4-FFF2-40B4-BE49-F238E27FC236}">
                <a16:creationId xmlns:a16="http://schemas.microsoft.com/office/drawing/2014/main" id="{76FEBE04-63E4-4A0E-A1F9-379D51A4C434}"/>
              </a:ext>
            </a:extLst>
          </p:cNvPr>
          <p:cNvPicPr>
            <a:picLocks noChangeAspect="1"/>
          </p:cNvPicPr>
          <p:nvPr/>
        </p:nvPicPr>
        <p:blipFill>
          <a:blip r:embed="rId4"/>
          <a:stretch>
            <a:fillRect/>
          </a:stretch>
        </p:blipFill>
        <p:spPr>
          <a:xfrm>
            <a:off x="4871864" y="2276872"/>
            <a:ext cx="6984776" cy="3732871"/>
          </a:xfrm>
          <a:prstGeom prst="rect">
            <a:avLst/>
          </a:prstGeom>
        </p:spPr>
      </p:pic>
      <p:cxnSp>
        <p:nvCxnSpPr>
          <p:cNvPr id="11" name="直線單箭頭接點 10">
            <a:extLst>
              <a:ext uri="{FF2B5EF4-FFF2-40B4-BE49-F238E27FC236}">
                <a16:creationId xmlns:a16="http://schemas.microsoft.com/office/drawing/2014/main" id="{FED9FC8C-714C-47E3-92D1-91F19625F723}"/>
              </a:ext>
            </a:extLst>
          </p:cNvPr>
          <p:cNvCxnSpPr>
            <a:cxnSpLocks/>
          </p:cNvCxnSpPr>
          <p:nvPr/>
        </p:nvCxnSpPr>
        <p:spPr>
          <a:xfrm flipV="1">
            <a:off x="1919536" y="2563759"/>
            <a:ext cx="3312368" cy="129614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矩形 1">
            <a:extLst>
              <a:ext uri="{FF2B5EF4-FFF2-40B4-BE49-F238E27FC236}">
                <a16:creationId xmlns:a16="http://schemas.microsoft.com/office/drawing/2014/main" id="{267BF49A-DFBC-2342-A258-0A6CA651F99F}"/>
              </a:ext>
            </a:extLst>
          </p:cNvPr>
          <p:cNvSpPr/>
          <p:nvPr/>
        </p:nvSpPr>
        <p:spPr>
          <a:xfrm>
            <a:off x="7104112" y="3933056"/>
            <a:ext cx="360040" cy="2160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 name="橢圓 2">
            <a:extLst>
              <a:ext uri="{FF2B5EF4-FFF2-40B4-BE49-F238E27FC236}">
                <a16:creationId xmlns:a16="http://schemas.microsoft.com/office/drawing/2014/main" id="{23AFC81B-5AC1-A149-BC87-16643D1E1329}"/>
              </a:ext>
            </a:extLst>
          </p:cNvPr>
          <p:cNvSpPr/>
          <p:nvPr/>
        </p:nvSpPr>
        <p:spPr>
          <a:xfrm>
            <a:off x="7248128" y="4063888"/>
            <a:ext cx="45719" cy="4571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1600"/>
          </a:p>
        </p:txBody>
      </p:sp>
      <p:sp>
        <p:nvSpPr>
          <p:cNvPr id="6" name="文字方塊 5">
            <a:extLst>
              <a:ext uri="{FF2B5EF4-FFF2-40B4-BE49-F238E27FC236}">
                <a16:creationId xmlns:a16="http://schemas.microsoft.com/office/drawing/2014/main" id="{92E8756D-8D08-4146-93C3-294637BC35DC}"/>
              </a:ext>
            </a:extLst>
          </p:cNvPr>
          <p:cNvSpPr txBox="1"/>
          <p:nvPr/>
        </p:nvSpPr>
        <p:spPr>
          <a:xfrm>
            <a:off x="6636060" y="4104527"/>
            <a:ext cx="1296144" cy="230832"/>
          </a:xfrm>
          <a:prstGeom prst="rect">
            <a:avLst/>
          </a:prstGeom>
          <a:noFill/>
        </p:spPr>
        <p:txBody>
          <a:bodyPr wrap="square" rtlCol="0">
            <a:spAutoFit/>
          </a:bodyPr>
          <a:lstStyle/>
          <a:p>
            <a:pPr algn="ctr"/>
            <a:r>
              <a:rPr kumimoji="1" lang="en-US" altLang="zh-TW" sz="900"/>
              <a:t>Actual Position</a:t>
            </a:r>
            <a:endParaRPr kumimoji="1" lang="zh-TW" altLang="en-US" sz="900"/>
          </a:p>
        </p:txBody>
      </p:sp>
      <p:sp>
        <p:nvSpPr>
          <p:cNvPr id="7" name="矩形 6">
            <a:extLst>
              <a:ext uri="{FF2B5EF4-FFF2-40B4-BE49-F238E27FC236}">
                <a16:creationId xmlns:a16="http://schemas.microsoft.com/office/drawing/2014/main" id="{E45473DB-56B1-0E46-B176-F503419FCF56}"/>
              </a:ext>
            </a:extLst>
          </p:cNvPr>
          <p:cNvSpPr/>
          <p:nvPr/>
        </p:nvSpPr>
        <p:spPr>
          <a:xfrm>
            <a:off x="5807968" y="3226684"/>
            <a:ext cx="828092" cy="43100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12" name="直線箭頭接點 11">
            <a:extLst>
              <a:ext uri="{FF2B5EF4-FFF2-40B4-BE49-F238E27FC236}">
                <a16:creationId xmlns:a16="http://schemas.microsoft.com/office/drawing/2014/main" id="{CCDFEB70-F67C-A147-BC71-E4968468D532}"/>
              </a:ext>
            </a:extLst>
          </p:cNvPr>
          <p:cNvCxnSpPr>
            <a:cxnSpLocks/>
          </p:cNvCxnSpPr>
          <p:nvPr/>
        </p:nvCxnSpPr>
        <p:spPr>
          <a:xfrm>
            <a:off x="5447928" y="2545843"/>
            <a:ext cx="1728192" cy="1518045"/>
          </a:xfrm>
          <a:prstGeom prst="straightConnector1">
            <a:avLst/>
          </a:prstGeom>
          <a:ln>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6" name="文字方塊 15">
            <a:extLst>
              <a:ext uri="{FF2B5EF4-FFF2-40B4-BE49-F238E27FC236}">
                <a16:creationId xmlns:a16="http://schemas.microsoft.com/office/drawing/2014/main" id="{38EADE41-4EE2-D049-A0FD-B99D110CE753}"/>
              </a:ext>
            </a:extLst>
          </p:cNvPr>
          <p:cNvSpPr txBox="1"/>
          <p:nvPr/>
        </p:nvSpPr>
        <p:spPr>
          <a:xfrm>
            <a:off x="6257534" y="2869184"/>
            <a:ext cx="1080120" cy="369332"/>
          </a:xfrm>
          <a:prstGeom prst="rect">
            <a:avLst/>
          </a:prstGeom>
          <a:noFill/>
        </p:spPr>
        <p:txBody>
          <a:bodyPr wrap="square" rtlCol="0">
            <a:spAutoFit/>
          </a:bodyPr>
          <a:lstStyle/>
          <a:p>
            <a:r>
              <a:rPr kumimoji="1" lang="en-US" altLang="zh-TW">
                <a:solidFill>
                  <a:srgbClr val="FF0000"/>
                </a:solidFill>
              </a:rPr>
              <a:t>Far !</a:t>
            </a:r>
            <a:endParaRPr kumimoji="1" lang="zh-TW" altLang="en-US">
              <a:solidFill>
                <a:srgbClr val="FF0000"/>
              </a:solidFill>
            </a:endParaRPr>
          </a:p>
        </p:txBody>
      </p:sp>
      <p:sp>
        <p:nvSpPr>
          <p:cNvPr id="18" name="文字方塊 17">
            <a:extLst>
              <a:ext uri="{FF2B5EF4-FFF2-40B4-BE49-F238E27FC236}">
                <a16:creationId xmlns:a16="http://schemas.microsoft.com/office/drawing/2014/main" id="{789A7A97-8C1D-A349-A570-D73FEE3E7192}"/>
              </a:ext>
            </a:extLst>
          </p:cNvPr>
          <p:cNvSpPr txBox="1"/>
          <p:nvPr/>
        </p:nvSpPr>
        <p:spPr>
          <a:xfrm>
            <a:off x="3728495" y="3226684"/>
            <a:ext cx="3168352" cy="307777"/>
          </a:xfrm>
          <a:prstGeom prst="rect">
            <a:avLst/>
          </a:prstGeom>
          <a:noFill/>
        </p:spPr>
        <p:txBody>
          <a:bodyPr wrap="square" rtlCol="0">
            <a:spAutoFit/>
          </a:bodyPr>
          <a:lstStyle/>
          <a:p>
            <a:r>
              <a:rPr lang="en-US" altLang="zh-TW" sz="1400" b="1" dirty="0"/>
              <a:t>Direct Linear Transformation</a:t>
            </a:r>
            <a:endParaRPr lang="zh-TW" altLang="en-US" sz="1400" b="1" dirty="0"/>
          </a:p>
        </p:txBody>
      </p:sp>
    </p:spTree>
    <p:extLst>
      <p:ext uri="{BB962C8B-B14F-4D97-AF65-F5344CB8AC3E}">
        <p14:creationId xmlns:p14="http://schemas.microsoft.com/office/powerpoint/2010/main" val="17783341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a:xfrm>
            <a:off x="609600" y="533400"/>
            <a:ext cx="10972800" cy="990600"/>
          </a:xfrm>
        </p:spPr>
        <p:txBody>
          <a:bodyPr>
            <a:normAutofit/>
          </a:bodyPr>
          <a:lstStyle/>
          <a:p>
            <a:r>
              <a:rPr lang="en-US" altLang="zh-TW" dirty="0"/>
              <a:t>Improved Feet Position Estimation</a:t>
            </a:r>
            <a:endParaRPr lang="zh-TW" altLang="en-US" dirty="0"/>
          </a:p>
        </p:txBody>
      </p:sp>
      <p:sp>
        <p:nvSpPr>
          <p:cNvPr id="4" name="投影片編號版面配置區 3"/>
          <p:cNvSpPr>
            <a:spLocks noGrp="1"/>
          </p:cNvSpPr>
          <p:nvPr>
            <p:ph type="sldNum" sz="quarter" idx="12"/>
          </p:nvPr>
        </p:nvSpPr>
        <p:spPr/>
        <p:txBody>
          <a:bodyPr/>
          <a:lstStyle/>
          <a:p>
            <a:fld id="{73DA0BB7-265A-403C-9275-D587AB510EDC}" type="slidenum">
              <a:rPr lang="zh-TW" altLang="en-US" smtClean="0"/>
              <a:pPr/>
              <a:t>31</a:t>
            </a:fld>
            <a:endParaRPr lang="zh-TW" altLang="en-US" dirty="0"/>
          </a:p>
        </p:txBody>
      </p:sp>
      <p:sp>
        <p:nvSpPr>
          <p:cNvPr id="3" name="圓角矩形 2">
            <a:extLst>
              <a:ext uri="{FF2B5EF4-FFF2-40B4-BE49-F238E27FC236}">
                <a16:creationId xmlns:a16="http://schemas.microsoft.com/office/drawing/2014/main" id="{8128323F-A15F-E54A-8ADC-F847CC8641E5}"/>
              </a:ext>
            </a:extLst>
          </p:cNvPr>
          <p:cNvSpPr/>
          <p:nvPr/>
        </p:nvSpPr>
        <p:spPr>
          <a:xfrm>
            <a:off x="2182394" y="1712773"/>
            <a:ext cx="1814817" cy="439429"/>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200">
                <a:solidFill>
                  <a:schemeClr val="tx1"/>
                </a:solidFill>
              </a:rPr>
              <a:t>Image Capture</a:t>
            </a:r>
            <a:endParaRPr kumimoji="1" lang="zh-TW" altLang="en-US" sz="1200">
              <a:solidFill>
                <a:schemeClr val="tx1"/>
              </a:solidFill>
            </a:endParaRPr>
          </a:p>
        </p:txBody>
      </p:sp>
      <p:cxnSp>
        <p:nvCxnSpPr>
          <p:cNvPr id="9" name="直線箭頭接點 8">
            <a:extLst>
              <a:ext uri="{FF2B5EF4-FFF2-40B4-BE49-F238E27FC236}">
                <a16:creationId xmlns:a16="http://schemas.microsoft.com/office/drawing/2014/main" id="{5132AF68-538B-5547-9843-BB22A67D5DBC}"/>
              </a:ext>
            </a:extLst>
          </p:cNvPr>
          <p:cNvCxnSpPr>
            <a:cxnSpLocks/>
            <a:stCxn id="3" idx="2"/>
            <a:endCxn id="30" idx="0"/>
          </p:cNvCxnSpPr>
          <p:nvPr/>
        </p:nvCxnSpPr>
        <p:spPr>
          <a:xfrm>
            <a:off x="3089803" y="2152202"/>
            <a:ext cx="7429" cy="38307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箭頭接點 12">
            <a:extLst>
              <a:ext uri="{FF2B5EF4-FFF2-40B4-BE49-F238E27FC236}">
                <a16:creationId xmlns:a16="http://schemas.microsoft.com/office/drawing/2014/main" id="{4D0D0CB3-EB87-064D-A25B-9F247781EDC2}"/>
              </a:ext>
            </a:extLst>
          </p:cNvPr>
          <p:cNvCxnSpPr>
            <a:cxnSpLocks/>
            <a:stCxn id="30" idx="2"/>
            <a:endCxn id="33" idx="0"/>
          </p:cNvCxnSpPr>
          <p:nvPr/>
        </p:nvCxnSpPr>
        <p:spPr>
          <a:xfrm flipH="1">
            <a:off x="3089803" y="2974508"/>
            <a:ext cx="7429" cy="35345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矩形 29">
            <a:extLst>
              <a:ext uri="{FF2B5EF4-FFF2-40B4-BE49-F238E27FC236}">
                <a16:creationId xmlns:a16="http://schemas.microsoft.com/office/drawing/2014/main" id="{030F43F2-DA5D-EE48-974B-CFD9E8537B29}"/>
              </a:ext>
            </a:extLst>
          </p:cNvPr>
          <p:cNvSpPr/>
          <p:nvPr/>
        </p:nvSpPr>
        <p:spPr>
          <a:xfrm>
            <a:off x="2197253" y="2535273"/>
            <a:ext cx="1799958" cy="43923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200">
                <a:solidFill>
                  <a:schemeClr val="tx1"/>
                </a:solidFill>
              </a:rPr>
              <a:t>OpenPose</a:t>
            </a:r>
          </a:p>
          <a:p>
            <a:pPr algn="ctr"/>
            <a:r>
              <a:rPr kumimoji="1" lang="en-US" altLang="zh-TW" sz="1200">
                <a:solidFill>
                  <a:schemeClr val="tx1"/>
                </a:solidFill>
              </a:rPr>
              <a:t>Estimation</a:t>
            </a:r>
          </a:p>
        </p:txBody>
      </p:sp>
      <p:sp>
        <p:nvSpPr>
          <p:cNvPr id="33" name="矩形 32">
            <a:extLst>
              <a:ext uri="{FF2B5EF4-FFF2-40B4-BE49-F238E27FC236}">
                <a16:creationId xmlns:a16="http://schemas.microsoft.com/office/drawing/2014/main" id="{B40A3052-4003-0547-A850-A8CE157B1DD0}"/>
              </a:ext>
            </a:extLst>
          </p:cNvPr>
          <p:cNvSpPr/>
          <p:nvPr/>
        </p:nvSpPr>
        <p:spPr>
          <a:xfrm>
            <a:off x="2182394" y="3327965"/>
            <a:ext cx="1814817" cy="6948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200">
                <a:solidFill>
                  <a:schemeClr val="tx1"/>
                </a:solidFill>
              </a:rPr>
              <a:t>Extract</a:t>
            </a:r>
            <a:r>
              <a:rPr kumimoji="1" lang="zh-TW" altLang="en-US" sz="1200">
                <a:solidFill>
                  <a:schemeClr val="tx1"/>
                </a:solidFill>
              </a:rPr>
              <a:t> </a:t>
            </a:r>
            <a:r>
              <a:rPr kumimoji="1" lang="en-US" altLang="zh-TW" sz="1200">
                <a:solidFill>
                  <a:schemeClr val="tx1"/>
                </a:solidFill>
              </a:rPr>
              <a:t>Several</a:t>
            </a:r>
          </a:p>
          <a:p>
            <a:pPr algn="ctr"/>
            <a:r>
              <a:rPr kumimoji="1" lang="en-US" altLang="zh-TW" sz="1200">
                <a:solidFill>
                  <a:schemeClr val="tx1"/>
                </a:solidFill>
              </a:rPr>
              <a:t>Body Points</a:t>
            </a:r>
            <a:endParaRPr kumimoji="1" lang="zh-TW" altLang="en-US" sz="1200">
              <a:solidFill>
                <a:schemeClr val="tx1"/>
              </a:solidFill>
            </a:endParaRPr>
          </a:p>
        </p:txBody>
      </p:sp>
      <p:sp>
        <p:nvSpPr>
          <p:cNvPr id="34" name="決策 33">
            <a:extLst>
              <a:ext uri="{FF2B5EF4-FFF2-40B4-BE49-F238E27FC236}">
                <a16:creationId xmlns:a16="http://schemas.microsoft.com/office/drawing/2014/main" id="{36A89826-BEFF-8F44-A5E1-7A31BBF86C4F}"/>
              </a:ext>
            </a:extLst>
          </p:cNvPr>
          <p:cNvSpPr/>
          <p:nvPr/>
        </p:nvSpPr>
        <p:spPr>
          <a:xfrm>
            <a:off x="2093589" y="4376288"/>
            <a:ext cx="1992426" cy="1008312"/>
          </a:xfrm>
          <a:prstGeom prst="flowChartDecisi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200">
                <a:solidFill>
                  <a:schemeClr val="tx1"/>
                </a:solidFill>
              </a:rPr>
              <a:t>Find ankles? </a:t>
            </a:r>
            <a:endParaRPr kumimoji="1" lang="zh-TW" altLang="en-US" sz="1200">
              <a:solidFill>
                <a:schemeClr val="tx1"/>
              </a:solidFill>
            </a:endParaRPr>
          </a:p>
        </p:txBody>
      </p:sp>
      <p:cxnSp>
        <p:nvCxnSpPr>
          <p:cNvPr id="36" name="直線箭頭接點 35">
            <a:extLst>
              <a:ext uri="{FF2B5EF4-FFF2-40B4-BE49-F238E27FC236}">
                <a16:creationId xmlns:a16="http://schemas.microsoft.com/office/drawing/2014/main" id="{B0AE1C50-BA64-7344-B513-8A924426143C}"/>
              </a:ext>
            </a:extLst>
          </p:cNvPr>
          <p:cNvCxnSpPr>
            <a:cxnSpLocks/>
            <a:stCxn id="33" idx="2"/>
            <a:endCxn id="34" idx="0"/>
          </p:cNvCxnSpPr>
          <p:nvPr/>
        </p:nvCxnSpPr>
        <p:spPr>
          <a:xfrm flipH="1">
            <a:off x="3089802" y="4022831"/>
            <a:ext cx="1" cy="35345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直線箭頭接點 55">
            <a:extLst>
              <a:ext uri="{FF2B5EF4-FFF2-40B4-BE49-F238E27FC236}">
                <a16:creationId xmlns:a16="http://schemas.microsoft.com/office/drawing/2014/main" id="{DD166B64-AAFE-D649-A611-7FFD610A5A1A}"/>
              </a:ext>
            </a:extLst>
          </p:cNvPr>
          <p:cNvCxnSpPr>
            <a:cxnSpLocks/>
          </p:cNvCxnSpPr>
          <p:nvPr/>
        </p:nvCxnSpPr>
        <p:spPr>
          <a:xfrm>
            <a:off x="3055687" y="5384600"/>
            <a:ext cx="0" cy="35345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8" name="矩形 57">
            <a:extLst>
              <a:ext uri="{FF2B5EF4-FFF2-40B4-BE49-F238E27FC236}">
                <a16:creationId xmlns:a16="http://schemas.microsoft.com/office/drawing/2014/main" id="{1664A617-43B4-FA46-B436-E4B81F3F80A1}"/>
              </a:ext>
            </a:extLst>
          </p:cNvPr>
          <p:cNvSpPr/>
          <p:nvPr/>
        </p:nvSpPr>
        <p:spPr>
          <a:xfrm>
            <a:off x="6900281" y="1779152"/>
            <a:ext cx="2578041" cy="872790"/>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200" dirty="0">
                <a:solidFill>
                  <a:schemeClr val="tx1"/>
                </a:solidFill>
              </a:rPr>
              <a:t>x = neck</a:t>
            </a:r>
            <a:r>
              <a:rPr kumimoji="1" lang="en-US" altLang="zh-TW" sz="1200" dirty="0" err="1">
                <a:solidFill>
                  <a:schemeClr val="tx1"/>
                </a:solidFill>
              </a:rPr>
              <a:t>_x</a:t>
            </a:r>
            <a:endParaRPr kumimoji="1" lang="en-US" altLang="zh-TW" sz="1200" dirty="0">
              <a:solidFill>
                <a:schemeClr val="tx1"/>
              </a:solidFill>
            </a:endParaRPr>
          </a:p>
          <a:p>
            <a:pPr algn="ctr"/>
            <a:r>
              <a:rPr kumimoji="1" lang="zh-TW" altLang="en-US" sz="1200" dirty="0">
                <a:solidFill>
                  <a:schemeClr val="tx1"/>
                </a:solidFill>
              </a:rPr>
              <a:t>  </a:t>
            </a:r>
            <a:r>
              <a:rPr kumimoji="1" lang="en-US" altLang="zh-TW" sz="1200" dirty="0">
                <a:solidFill>
                  <a:schemeClr val="tx1"/>
                </a:solidFill>
              </a:rPr>
              <a:t>y = neck</a:t>
            </a:r>
            <a:r>
              <a:rPr kumimoji="1" lang="en-US" altLang="zh-TW" sz="1200" dirty="0" err="1">
                <a:solidFill>
                  <a:schemeClr val="tx1"/>
                </a:solidFill>
              </a:rPr>
              <a:t>_y</a:t>
            </a:r>
            <a:r>
              <a:rPr kumimoji="1" lang="en-US" altLang="zh-TW" sz="1200" dirty="0">
                <a:solidFill>
                  <a:schemeClr val="tx1"/>
                </a:solidFill>
              </a:rPr>
              <a:t>+</a:t>
            </a:r>
          </a:p>
          <a:p>
            <a:pPr algn="ctr"/>
            <a:r>
              <a:rPr kumimoji="1" lang="en-US" altLang="zh-TW" sz="1200" dirty="0">
                <a:solidFill>
                  <a:schemeClr val="tx1"/>
                </a:solidFill>
              </a:rPr>
              <a:t>2*(</a:t>
            </a:r>
            <a:r>
              <a:rPr kumimoji="1" lang="en-US" altLang="zh-TW" sz="1200" dirty="0" err="1">
                <a:solidFill>
                  <a:schemeClr val="tx1"/>
                </a:solidFill>
              </a:rPr>
              <a:t>bow_y</a:t>
            </a:r>
            <a:r>
              <a:rPr kumimoji="1" lang="en-US" altLang="zh-TW" sz="1200" dirty="0">
                <a:solidFill>
                  <a:schemeClr val="tx1"/>
                </a:solidFill>
              </a:rPr>
              <a:t> – neck</a:t>
            </a:r>
            <a:r>
              <a:rPr kumimoji="1" lang="en-US" altLang="zh-TW" sz="1200" dirty="0" err="1">
                <a:solidFill>
                  <a:schemeClr val="tx1"/>
                </a:solidFill>
              </a:rPr>
              <a:t>_y</a:t>
            </a:r>
            <a:r>
              <a:rPr kumimoji="1" lang="en-US" altLang="zh-TW" sz="1200" dirty="0">
                <a:solidFill>
                  <a:schemeClr val="tx1"/>
                </a:solidFill>
              </a:rPr>
              <a:t>)</a:t>
            </a:r>
          </a:p>
          <a:p>
            <a:pPr algn="ctr"/>
            <a:r>
              <a:rPr kumimoji="1" lang="en-US" altLang="zh-TW" sz="1200" dirty="0">
                <a:solidFill>
                  <a:schemeClr val="tx1"/>
                </a:solidFill>
              </a:rPr>
              <a:t>return </a:t>
            </a:r>
            <a:r>
              <a:rPr kumimoji="1" lang="en-US" altLang="zh-TW" sz="1200" dirty="0" err="1">
                <a:solidFill>
                  <a:schemeClr val="tx1"/>
                </a:solidFill>
              </a:rPr>
              <a:t>x,y</a:t>
            </a:r>
            <a:endParaRPr kumimoji="1" lang="en-US" altLang="zh-TW" sz="1200" dirty="0">
              <a:solidFill>
                <a:schemeClr val="tx1"/>
              </a:solidFill>
            </a:endParaRPr>
          </a:p>
        </p:txBody>
      </p:sp>
      <p:sp>
        <p:nvSpPr>
          <p:cNvPr id="64" name="決策 63">
            <a:extLst>
              <a:ext uri="{FF2B5EF4-FFF2-40B4-BE49-F238E27FC236}">
                <a16:creationId xmlns:a16="http://schemas.microsoft.com/office/drawing/2014/main" id="{15DE1EF5-7C4E-1B4E-B263-AB91EBF7DA91}"/>
              </a:ext>
            </a:extLst>
          </p:cNvPr>
          <p:cNvSpPr/>
          <p:nvPr/>
        </p:nvSpPr>
        <p:spPr>
          <a:xfrm>
            <a:off x="4377239" y="1727987"/>
            <a:ext cx="1992426" cy="1008312"/>
          </a:xfrm>
          <a:prstGeom prst="flowChartDecision">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200" dirty="0">
                <a:solidFill>
                  <a:schemeClr val="tx1"/>
                </a:solidFill>
              </a:rPr>
              <a:t>Find knees or bows?</a:t>
            </a:r>
          </a:p>
        </p:txBody>
      </p:sp>
      <p:cxnSp>
        <p:nvCxnSpPr>
          <p:cNvPr id="68" name="肘形接點 67">
            <a:extLst>
              <a:ext uri="{FF2B5EF4-FFF2-40B4-BE49-F238E27FC236}">
                <a16:creationId xmlns:a16="http://schemas.microsoft.com/office/drawing/2014/main" id="{AB4240F5-AF30-8D41-9D14-72C82C50364B}"/>
              </a:ext>
            </a:extLst>
          </p:cNvPr>
          <p:cNvCxnSpPr>
            <a:cxnSpLocks/>
            <a:stCxn id="34" idx="3"/>
            <a:endCxn id="64" idx="0"/>
          </p:cNvCxnSpPr>
          <p:nvPr/>
        </p:nvCxnSpPr>
        <p:spPr>
          <a:xfrm flipV="1">
            <a:off x="4086015" y="1727987"/>
            <a:ext cx="1287437" cy="3152457"/>
          </a:xfrm>
          <a:prstGeom prst="bentConnector4">
            <a:avLst>
              <a:gd name="adj1" fmla="val 16457"/>
              <a:gd name="adj2" fmla="val 107251"/>
            </a:avLst>
          </a:prstGeom>
          <a:ln>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0" name="直線箭頭接點 69">
            <a:extLst>
              <a:ext uri="{FF2B5EF4-FFF2-40B4-BE49-F238E27FC236}">
                <a16:creationId xmlns:a16="http://schemas.microsoft.com/office/drawing/2014/main" id="{2A7127A7-F341-2E4A-A1C4-3354943C0A19}"/>
              </a:ext>
            </a:extLst>
          </p:cNvPr>
          <p:cNvCxnSpPr>
            <a:cxnSpLocks/>
          </p:cNvCxnSpPr>
          <p:nvPr/>
        </p:nvCxnSpPr>
        <p:spPr>
          <a:xfrm>
            <a:off x="5373452" y="2736299"/>
            <a:ext cx="0" cy="353457"/>
          </a:xfrm>
          <a:prstGeom prst="straightConnector1">
            <a:avLst/>
          </a:prstGeom>
          <a:ln>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1" name="矩形 70">
            <a:extLst>
              <a:ext uri="{FF2B5EF4-FFF2-40B4-BE49-F238E27FC236}">
                <a16:creationId xmlns:a16="http://schemas.microsoft.com/office/drawing/2014/main" id="{F5BE4353-6C4D-D54F-A4C7-DE166AB60C5D}"/>
              </a:ext>
            </a:extLst>
          </p:cNvPr>
          <p:cNvSpPr/>
          <p:nvPr/>
        </p:nvSpPr>
        <p:spPr>
          <a:xfrm>
            <a:off x="5385285" y="2672369"/>
            <a:ext cx="441146" cy="369332"/>
          </a:xfrm>
          <a:prstGeom prst="rect">
            <a:avLst/>
          </a:prstGeom>
        </p:spPr>
        <p:txBody>
          <a:bodyPr wrap="none">
            <a:spAutoFit/>
          </a:bodyPr>
          <a:lstStyle/>
          <a:p>
            <a:r>
              <a:rPr kumimoji="1" lang="en-US" altLang="zh-TW"/>
              <a:t>no</a:t>
            </a:r>
            <a:endParaRPr lang="zh-TW" altLang="en-US"/>
          </a:p>
        </p:txBody>
      </p:sp>
      <p:sp>
        <p:nvSpPr>
          <p:cNvPr id="73" name="矩形 72">
            <a:extLst>
              <a:ext uri="{FF2B5EF4-FFF2-40B4-BE49-F238E27FC236}">
                <a16:creationId xmlns:a16="http://schemas.microsoft.com/office/drawing/2014/main" id="{095EEC57-B909-1D44-AA3B-5C1260D55221}"/>
              </a:ext>
            </a:extLst>
          </p:cNvPr>
          <p:cNvSpPr/>
          <p:nvPr/>
        </p:nvSpPr>
        <p:spPr>
          <a:xfrm>
            <a:off x="2148278" y="5730135"/>
            <a:ext cx="1814817" cy="6948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200">
                <a:solidFill>
                  <a:schemeClr val="tx1"/>
                </a:solidFill>
              </a:rPr>
              <a:t>return middle point of</a:t>
            </a:r>
          </a:p>
          <a:p>
            <a:pPr algn="ctr"/>
            <a:r>
              <a:rPr kumimoji="1" lang="en-US" altLang="zh-TW" sz="1200">
                <a:solidFill>
                  <a:schemeClr val="tx1"/>
                </a:solidFill>
              </a:rPr>
              <a:t>ankles</a:t>
            </a:r>
            <a:endParaRPr kumimoji="1" lang="zh-TW" altLang="en-US" sz="1200">
              <a:solidFill>
                <a:schemeClr val="tx1"/>
              </a:solidFill>
            </a:endParaRPr>
          </a:p>
        </p:txBody>
      </p:sp>
      <p:cxnSp>
        <p:nvCxnSpPr>
          <p:cNvPr id="74" name="直線箭頭接點 73">
            <a:extLst>
              <a:ext uri="{FF2B5EF4-FFF2-40B4-BE49-F238E27FC236}">
                <a16:creationId xmlns:a16="http://schemas.microsoft.com/office/drawing/2014/main" id="{63091BA0-AF9B-D24E-8231-E64DC6A15D63}"/>
              </a:ext>
            </a:extLst>
          </p:cNvPr>
          <p:cNvCxnSpPr>
            <a:cxnSpLocks/>
            <a:stCxn id="64" idx="3"/>
            <a:endCxn id="58" idx="1"/>
          </p:cNvCxnSpPr>
          <p:nvPr/>
        </p:nvCxnSpPr>
        <p:spPr>
          <a:xfrm flipV="1">
            <a:off x="6369665" y="2215547"/>
            <a:ext cx="530616" cy="16596"/>
          </a:xfrm>
          <a:prstGeom prst="straightConnector1">
            <a:avLst/>
          </a:prstGeom>
          <a:ln>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9" name="決策 78">
            <a:extLst>
              <a:ext uri="{FF2B5EF4-FFF2-40B4-BE49-F238E27FC236}">
                <a16:creationId xmlns:a16="http://schemas.microsoft.com/office/drawing/2014/main" id="{D7F6E4AF-2453-4A4F-B4DF-8AC081067A17}"/>
              </a:ext>
            </a:extLst>
          </p:cNvPr>
          <p:cNvSpPr/>
          <p:nvPr/>
        </p:nvSpPr>
        <p:spPr>
          <a:xfrm>
            <a:off x="4388254" y="3100828"/>
            <a:ext cx="1992426" cy="1008312"/>
          </a:xfrm>
          <a:prstGeom prst="flowChartDecisi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200">
                <a:solidFill>
                  <a:schemeClr val="tx1"/>
                </a:solidFill>
              </a:rPr>
              <a:t>Find </a:t>
            </a:r>
            <a:r>
              <a:rPr kumimoji="1" lang="en-US" altLang="zh-TW" sz="1200" dirty="0">
                <a:solidFill>
                  <a:schemeClr val="tx1"/>
                </a:solidFill>
              </a:rPr>
              <a:t>neck</a:t>
            </a:r>
            <a:r>
              <a:rPr kumimoji="1" lang="en-US" altLang="zh-TW" sz="1200">
                <a:solidFill>
                  <a:schemeClr val="tx1"/>
                </a:solidFill>
              </a:rPr>
              <a:t>? </a:t>
            </a:r>
            <a:endParaRPr kumimoji="1" lang="zh-TW" altLang="en-US" sz="1200">
              <a:solidFill>
                <a:schemeClr val="tx1"/>
              </a:solidFill>
            </a:endParaRPr>
          </a:p>
        </p:txBody>
      </p:sp>
      <p:sp>
        <p:nvSpPr>
          <p:cNvPr id="87" name="矩形 86">
            <a:extLst>
              <a:ext uri="{FF2B5EF4-FFF2-40B4-BE49-F238E27FC236}">
                <a16:creationId xmlns:a16="http://schemas.microsoft.com/office/drawing/2014/main" id="{B03C93C9-6432-6146-AE31-2423CCA0D5C9}"/>
              </a:ext>
            </a:extLst>
          </p:cNvPr>
          <p:cNvSpPr/>
          <p:nvPr/>
        </p:nvSpPr>
        <p:spPr>
          <a:xfrm>
            <a:off x="7104112" y="3257551"/>
            <a:ext cx="2099978" cy="6948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200">
                <a:solidFill>
                  <a:schemeClr val="tx1"/>
                </a:solidFill>
              </a:rPr>
              <a:t>x = </a:t>
            </a:r>
            <a:r>
              <a:rPr kumimoji="1" lang="en-US" altLang="zh-TW" sz="1200" dirty="0">
                <a:solidFill>
                  <a:schemeClr val="tx1"/>
                </a:solidFill>
              </a:rPr>
              <a:t>neck</a:t>
            </a:r>
            <a:r>
              <a:rPr kumimoji="1" lang="en-US" altLang="zh-TW" sz="1200">
                <a:solidFill>
                  <a:schemeClr val="tx1"/>
                </a:solidFill>
              </a:rPr>
              <a:t>_x</a:t>
            </a:r>
          </a:p>
          <a:p>
            <a:pPr algn="ctr"/>
            <a:r>
              <a:rPr kumimoji="1" lang="en-US" altLang="zh-TW" sz="1200">
                <a:solidFill>
                  <a:schemeClr val="tx1"/>
                </a:solidFill>
              </a:rPr>
              <a:t>y = </a:t>
            </a:r>
            <a:r>
              <a:rPr kumimoji="1" lang="en-US" altLang="zh-TW" sz="1200" dirty="0">
                <a:solidFill>
                  <a:schemeClr val="tx1"/>
                </a:solidFill>
              </a:rPr>
              <a:t>neck</a:t>
            </a:r>
            <a:r>
              <a:rPr kumimoji="1" lang="en-US" altLang="zh-TW" sz="1200">
                <a:solidFill>
                  <a:schemeClr val="tx1"/>
                </a:solidFill>
              </a:rPr>
              <a:t>_y + 3*(</a:t>
            </a:r>
            <a:r>
              <a:rPr kumimoji="1" lang="en-US" altLang="zh-TW" sz="1200" dirty="0">
                <a:solidFill>
                  <a:schemeClr val="tx1"/>
                </a:solidFill>
              </a:rPr>
              <a:t>neck</a:t>
            </a:r>
            <a:r>
              <a:rPr kumimoji="1" lang="en-US" altLang="zh-TW" sz="1200">
                <a:solidFill>
                  <a:schemeClr val="tx1"/>
                </a:solidFill>
              </a:rPr>
              <a:t> _y – nose_y) </a:t>
            </a:r>
          </a:p>
        </p:txBody>
      </p:sp>
      <p:cxnSp>
        <p:nvCxnSpPr>
          <p:cNvPr id="89" name="直線箭頭接點 88">
            <a:extLst>
              <a:ext uri="{FF2B5EF4-FFF2-40B4-BE49-F238E27FC236}">
                <a16:creationId xmlns:a16="http://schemas.microsoft.com/office/drawing/2014/main" id="{49612AB8-2B69-5F4D-8747-2245D7E6D300}"/>
              </a:ext>
            </a:extLst>
          </p:cNvPr>
          <p:cNvCxnSpPr>
            <a:cxnSpLocks/>
            <a:stCxn id="79" idx="2"/>
          </p:cNvCxnSpPr>
          <p:nvPr/>
        </p:nvCxnSpPr>
        <p:spPr>
          <a:xfrm>
            <a:off x="5384467" y="4109140"/>
            <a:ext cx="0" cy="30059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4" name="矩形 93">
            <a:extLst>
              <a:ext uri="{FF2B5EF4-FFF2-40B4-BE49-F238E27FC236}">
                <a16:creationId xmlns:a16="http://schemas.microsoft.com/office/drawing/2014/main" id="{486AAF1B-4869-3F48-8990-D4D4F6378B0D}"/>
              </a:ext>
            </a:extLst>
          </p:cNvPr>
          <p:cNvSpPr/>
          <p:nvPr/>
        </p:nvSpPr>
        <p:spPr>
          <a:xfrm>
            <a:off x="4479140" y="4424019"/>
            <a:ext cx="1814817" cy="6948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200">
                <a:solidFill>
                  <a:schemeClr val="tx1"/>
                </a:solidFill>
              </a:rPr>
              <a:t>human not found</a:t>
            </a:r>
            <a:endParaRPr kumimoji="1" lang="zh-TW" altLang="en-US" sz="1200">
              <a:solidFill>
                <a:schemeClr val="tx1"/>
              </a:solidFill>
            </a:endParaRPr>
          </a:p>
        </p:txBody>
      </p:sp>
      <p:cxnSp>
        <p:nvCxnSpPr>
          <p:cNvPr id="95" name="直線箭頭接點 94">
            <a:extLst>
              <a:ext uri="{FF2B5EF4-FFF2-40B4-BE49-F238E27FC236}">
                <a16:creationId xmlns:a16="http://schemas.microsoft.com/office/drawing/2014/main" id="{407B985C-BFA0-9B47-87EE-B6E654AC1F97}"/>
              </a:ext>
            </a:extLst>
          </p:cNvPr>
          <p:cNvCxnSpPr>
            <a:cxnSpLocks/>
          </p:cNvCxnSpPr>
          <p:nvPr/>
        </p:nvCxnSpPr>
        <p:spPr>
          <a:xfrm flipV="1">
            <a:off x="6365972" y="3612264"/>
            <a:ext cx="730707" cy="464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矩形 40">
            <a:extLst>
              <a:ext uri="{FF2B5EF4-FFF2-40B4-BE49-F238E27FC236}">
                <a16:creationId xmlns:a16="http://schemas.microsoft.com/office/drawing/2014/main" id="{5A31485C-47DA-D044-9DB8-DA151518186C}"/>
              </a:ext>
            </a:extLst>
          </p:cNvPr>
          <p:cNvSpPr/>
          <p:nvPr/>
        </p:nvSpPr>
        <p:spPr>
          <a:xfrm>
            <a:off x="6252608" y="1774428"/>
            <a:ext cx="543739" cy="369332"/>
          </a:xfrm>
          <a:prstGeom prst="rect">
            <a:avLst/>
          </a:prstGeom>
        </p:spPr>
        <p:txBody>
          <a:bodyPr wrap="none">
            <a:spAutoFit/>
          </a:bodyPr>
          <a:lstStyle/>
          <a:p>
            <a:r>
              <a:rPr kumimoji="1" lang="en-US" altLang="zh-TW"/>
              <a:t>yes</a:t>
            </a:r>
            <a:endParaRPr lang="zh-TW" altLang="en-US"/>
          </a:p>
        </p:txBody>
      </p:sp>
      <p:sp>
        <p:nvSpPr>
          <p:cNvPr id="43" name="矩形 42">
            <a:extLst>
              <a:ext uri="{FF2B5EF4-FFF2-40B4-BE49-F238E27FC236}">
                <a16:creationId xmlns:a16="http://schemas.microsoft.com/office/drawing/2014/main" id="{E0D2B0DF-BE26-5644-BE22-88C4963B41B6}"/>
              </a:ext>
            </a:extLst>
          </p:cNvPr>
          <p:cNvSpPr/>
          <p:nvPr/>
        </p:nvSpPr>
        <p:spPr>
          <a:xfrm>
            <a:off x="6312806" y="3229447"/>
            <a:ext cx="543739" cy="369332"/>
          </a:xfrm>
          <a:prstGeom prst="rect">
            <a:avLst/>
          </a:prstGeom>
          <a:ln>
            <a:noFill/>
          </a:ln>
        </p:spPr>
        <p:txBody>
          <a:bodyPr wrap="none">
            <a:spAutoFit/>
          </a:bodyPr>
          <a:lstStyle/>
          <a:p>
            <a:r>
              <a:rPr kumimoji="1" lang="en-US" altLang="zh-TW"/>
              <a:t>yes</a:t>
            </a:r>
            <a:endParaRPr lang="zh-TW" altLang="en-US"/>
          </a:p>
        </p:txBody>
      </p:sp>
      <p:sp>
        <p:nvSpPr>
          <p:cNvPr id="45" name="矩形 44">
            <a:extLst>
              <a:ext uri="{FF2B5EF4-FFF2-40B4-BE49-F238E27FC236}">
                <a16:creationId xmlns:a16="http://schemas.microsoft.com/office/drawing/2014/main" id="{AB46FC85-E68C-E243-9F4E-B55DB02058FA}"/>
              </a:ext>
            </a:extLst>
          </p:cNvPr>
          <p:cNvSpPr/>
          <p:nvPr/>
        </p:nvSpPr>
        <p:spPr>
          <a:xfrm>
            <a:off x="5436080" y="4042539"/>
            <a:ext cx="441146" cy="369332"/>
          </a:xfrm>
          <a:prstGeom prst="rect">
            <a:avLst/>
          </a:prstGeom>
          <a:ln>
            <a:noFill/>
          </a:ln>
        </p:spPr>
        <p:txBody>
          <a:bodyPr wrap="none">
            <a:spAutoFit/>
          </a:bodyPr>
          <a:lstStyle/>
          <a:p>
            <a:r>
              <a:rPr kumimoji="1" lang="en-US" altLang="zh-TW"/>
              <a:t>no</a:t>
            </a:r>
            <a:endParaRPr lang="zh-TW" altLang="en-US"/>
          </a:p>
        </p:txBody>
      </p:sp>
      <p:sp>
        <p:nvSpPr>
          <p:cNvPr id="46" name="矩形 45">
            <a:extLst>
              <a:ext uri="{FF2B5EF4-FFF2-40B4-BE49-F238E27FC236}">
                <a16:creationId xmlns:a16="http://schemas.microsoft.com/office/drawing/2014/main" id="{08CF97EF-07FC-0F49-B077-101306BCBF6F}"/>
              </a:ext>
            </a:extLst>
          </p:cNvPr>
          <p:cNvSpPr/>
          <p:nvPr/>
        </p:nvSpPr>
        <p:spPr>
          <a:xfrm>
            <a:off x="3053571" y="5309922"/>
            <a:ext cx="543739" cy="369332"/>
          </a:xfrm>
          <a:prstGeom prst="rect">
            <a:avLst/>
          </a:prstGeom>
          <a:ln>
            <a:noFill/>
          </a:ln>
        </p:spPr>
        <p:txBody>
          <a:bodyPr wrap="none">
            <a:spAutoFit/>
          </a:bodyPr>
          <a:lstStyle/>
          <a:p>
            <a:r>
              <a:rPr kumimoji="1" lang="en-US" altLang="zh-TW"/>
              <a:t>yes</a:t>
            </a:r>
            <a:endParaRPr lang="zh-TW" altLang="en-US"/>
          </a:p>
        </p:txBody>
      </p:sp>
      <p:sp>
        <p:nvSpPr>
          <p:cNvPr id="47" name="矩形 46">
            <a:extLst>
              <a:ext uri="{FF2B5EF4-FFF2-40B4-BE49-F238E27FC236}">
                <a16:creationId xmlns:a16="http://schemas.microsoft.com/office/drawing/2014/main" id="{5AA5DD27-8947-9342-8712-4AB900F8734E}"/>
              </a:ext>
            </a:extLst>
          </p:cNvPr>
          <p:cNvSpPr/>
          <p:nvPr/>
        </p:nvSpPr>
        <p:spPr>
          <a:xfrm>
            <a:off x="3894400" y="4499214"/>
            <a:ext cx="441146" cy="369332"/>
          </a:xfrm>
          <a:prstGeom prst="rect">
            <a:avLst/>
          </a:prstGeom>
          <a:ln>
            <a:noFill/>
          </a:ln>
        </p:spPr>
        <p:txBody>
          <a:bodyPr wrap="none">
            <a:spAutoFit/>
          </a:bodyPr>
          <a:lstStyle/>
          <a:p>
            <a:r>
              <a:rPr kumimoji="1" lang="en-US" altLang="zh-TW"/>
              <a:t>no</a:t>
            </a:r>
            <a:endParaRPr lang="zh-TW" altLang="en-US"/>
          </a:p>
        </p:txBody>
      </p:sp>
    </p:spTree>
    <p:extLst>
      <p:ext uri="{BB962C8B-B14F-4D97-AF65-F5344CB8AC3E}">
        <p14:creationId xmlns:p14="http://schemas.microsoft.com/office/powerpoint/2010/main" val="59548762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r>
              <a:rPr lang="en-US" altLang="zh-TW" dirty="0"/>
              <a:t>Improved Feet Position Estimation</a:t>
            </a:r>
            <a:r>
              <a:rPr lang="zh-TW" altLang="en-US" dirty="0"/>
              <a:t> </a:t>
            </a:r>
            <a:r>
              <a:rPr lang="en-US" altLang="zh-TW" dirty="0"/>
              <a:t>Algorithm </a:t>
            </a:r>
            <a:endParaRPr lang="zh-TW" altLang="en-US" dirty="0"/>
          </a:p>
        </p:txBody>
      </p:sp>
      <p:sp>
        <p:nvSpPr>
          <p:cNvPr id="4" name="投影片編號版面配置區 3"/>
          <p:cNvSpPr>
            <a:spLocks noGrp="1"/>
          </p:cNvSpPr>
          <p:nvPr>
            <p:ph type="sldNum" sz="quarter" idx="12"/>
          </p:nvPr>
        </p:nvSpPr>
        <p:spPr/>
        <p:txBody>
          <a:bodyPr/>
          <a:lstStyle/>
          <a:p>
            <a:fld id="{73DA0BB7-265A-403C-9275-D587AB510EDC}" type="slidenum">
              <a:rPr lang="zh-TW" altLang="en-US" smtClean="0"/>
              <a:pPr/>
              <a:t>32</a:t>
            </a:fld>
            <a:endParaRPr lang="zh-TW" altLang="en-US" dirty="0"/>
          </a:p>
        </p:txBody>
      </p:sp>
      <p:sp>
        <p:nvSpPr>
          <p:cNvPr id="3" name="圓角矩形 2">
            <a:extLst>
              <a:ext uri="{FF2B5EF4-FFF2-40B4-BE49-F238E27FC236}">
                <a16:creationId xmlns:a16="http://schemas.microsoft.com/office/drawing/2014/main" id="{8128323F-A15F-E54A-8ADC-F847CC8641E5}"/>
              </a:ext>
            </a:extLst>
          </p:cNvPr>
          <p:cNvSpPr/>
          <p:nvPr/>
        </p:nvSpPr>
        <p:spPr>
          <a:xfrm>
            <a:off x="896806" y="1557373"/>
            <a:ext cx="1814817" cy="439429"/>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200">
                <a:solidFill>
                  <a:schemeClr val="tx1"/>
                </a:solidFill>
              </a:rPr>
              <a:t>Image Capture</a:t>
            </a:r>
            <a:endParaRPr kumimoji="1" lang="zh-TW" altLang="en-US" sz="1200">
              <a:solidFill>
                <a:schemeClr val="tx1"/>
              </a:solidFill>
            </a:endParaRPr>
          </a:p>
        </p:txBody>
      </p:sp>
      <p:cxnSp>
        <p:nvCxnSpPr>
          <p:cNvPr id="9" name="直線箭頭接點 8">
            <a:extLst>
              <a:ext uri="{FF2B5EF4-FFF2-40B4-BE49-F238E27FC236}">
                <a16:creationId xmlns:a16="http://schemas.microsoft.com/office/drawing/2014/main" id="{5132AF68-538B-5547-9843-BB22A67D5DBC}"/>
              </a:ext>
            </a:extLst>
          </p:cNvPr>
          <p:cNvCxnSpPr>
            <a:cxnSpLocks/>
            <a:stCxn id="3" idx="2"/>
            <a:endCxn id="30" idx="0"/>
          </p:cNvCxnSpPr>
          <p:nvPr/>
        </p:nvCxnSpPr>
        <p:spPr>
          <a:xfrm>
            <a:off x="1804215" y="1996802"/>
            <a:ext cx="7429" cy="38307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箭頭接點 12">
            <a:extLst>
              <a:ext uri="{FF2B5EF4-FFF2-40B4-BE49-F238E27FC236}">
                <a16:creationId xmlns:a16="http://schemas.microsoft.com/office/drawing/2014/main" id="{4D0D0CB3-EB87-064D-A25B-9F247781EDC2}"/>
              </a:ext>
            </a:extLst>
          </p:cNvPr>
          <p:cNvCxnSpPr>
            <a:cxnSpLocks/>
            <a:stCxn id="30" idx="2"/>
            <a:endCxn id="33" idx="0"/>
          </p:cNvCxnSpPr>
          <p:nvPr/>
        </p:nvCxnSpPr>
        <p:spPr>
          <a:xfrm flipH="1">
            <a:off x="1804215" y="2819108"/>
            <a:ext cx="7429" cy="35345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矩形 29">
            <a:extLst>
              <a:ext uri="{FF2B5EF4-FFF2-40B4-BE49-F238E27FC236}">
                <a16:creationId xmlns:a16="http://schemas.microsoft.com/office/drawing/2014/main" id="{030F43F2-DA5D-EE48-974B-CFD9E8537B29}"/>
              </a:ext>
            </a:extLst>
          </p:cNvPr>
          <p:cNvSpPr/>
          <p:nvPr/>
        </p:nvSpPr>
        <p:spPr>
          <a:xfrm>
            <a:off x="911665" y="2379873"/>
            <a:ext cx="1799958" cy="43923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200">
                <a:solidFill>
                  <a:schemeClr val="tx1"/>
                </a:solidFill>
              </a:rPr>
              <a:t>OpenPose</a:t>
            </a:r>
          </a:p>
          <a:p>
            <a:pPr algn="ctr"/>
            <a:r>
              <a:rPr kumimoji="1" lang="en-US" altLang="zh-TW" sz="1200">
                <a:solidFill>
                  <a:schemeClr val="tx1"/>
                </a:solidFill>
              </a:rPr>
              <a:t>Estimation</a:t>
            </a:r>
          </a:p>
        </p:txBody>
      </p:sp>
      <p:sp>
        <p:nvSpPr>
          <p:cNvPr id="33" name="矩形 32">
            <a:extLst>
              <a:ext uri="{FF2B5EF4-FFF2-40B4-BE49-F238E27FC236}">
                <a16:creationId xmlns:a16="http://schemas.microsoft.com/office/drawing/2014/main" id="{B40A3052-4003-0547-A850-A8CE157B1DD0}"/>
              </a:ext>
            </a:extLst>
          </p:cNvPr>
          <p:cNvSpPr/>
          <p:nvPr/>
        </p:nvSpPr>
        <p:spPr>
          <a:xfrm>
            <a:off x="896806" y="3172565"/>
            <a:ext cx="1814817" cy="6948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200">
                <a:solidFill>
                  <a:schemeClr val="tx1"/>
                </a:solidFill>
              </a:rPr>
              <a:t>Extract</a:t>
            </a:r>
            <a:r>
              <a:rPr kumimoji="1" lang="zh-TW" altLang="en-US" sz="1200">
                <a:solidFill>
                  <a:schemeClr val="tx1"/>
                </a:solidFill>
              </a:rPr>
              <a:t> </a:t>
            </a:r>
            <a:r>
              <a:rPr kumimoji="1" lang="en-US" altLang="zh-TW" sz="1200">
                <a:solidFill>
                  <a:schemeClr val="tx1"/>
                </a:solidFill>
              </a:rPr>
              <a:t>Several</a:t>
            </a:r>
          </a:p>
          <a:p>
            <a:pPr algn="ctr"/>
            <a:r>
              <a:rPr kumimoji="1" lang="en-US" altLang="zh-TW" sz="1200">
                <a:solidFill>
                  <a:schemeClr val="tx1"/>
                </a:solidFill>
              </a:rPr>
              <a:t>Body Points</a:t>
            </a:r>
            <a:endParaRPr kumimoji="1" lang="zh-TW" altLang="en-US" sz="1200">
              <a:solidFill>
                <a:schemeClr val="tx1"/>
              </a:solidFill>
            </a:endParaRPr>
          </a:p>
        </p:txBody>
      </p:sp>
      <p:sp>
        <p:nvSpPr>
          <p:cNvPr id="34" name="決策 33">
            <a:extLst>
              <a:ext uri="{FF2B5EF4-FFF2-40B4-BE49-F238E27FC236}">
                <a16:creationId xmlns:a16="http://schemas.microsoft.com/office/drawing/2014/main" id="{36A89826-BEFF-8F44-A5E1-7A31BBF86C4F}"/>
              </a:ext>
            </a:extLst>
          </p:cNvPr>
          <p:cNvSpPr/>
          <p:nvPr/>
        </p:nvSpPr>
        <p:spPr>
          <a:xfrm>
            <a:off x="808001" y="4220888"/>
            <a:ext cx="1992426" cy="1008312"/>
          </a:xfrm>
          <a:prstGeom prst="flowChartDecision">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200">
                <a:solidFill>
                  <a:schemeClr val="tx1"/>
                </a:solidFill>
              </a:rPr>
              <a:t>Find ankles? </a:t>
            </a:r>
            <a:endParaRPr kumimoji="1" lang="zh-TW" altLang="en-US" sz="1200">
              <a:solidFill>
                <a:schemeClr val="tx1"/>
              </a:solidFill>
            </a:endParaRPr>
          </a:p>
        </p:txBody>
      </p:sp>
      <p:sp>
        <p:nvSpPr>
          <p:cNvPr id="35" name="文字方塊 34">
            <a:extLst>
              <a:ext uri="{FF2B5EF4-FFF2-40B4-BE49-F238E27FC236}">
                <a16:creationId xmlns:a16="http://schemas.microsoft.com/office/drawing/2014/main" id="{8BCB9E67-BA2E-DC4A-B8F0-B05FA17A95E5}"/>
              </a:ext>
            </a:extLst>
          </p:cNvPr>
          <p:cNvSpPr txBox="1"/>
          <p:nvPr/>
        </p:nvSpPr>
        <p:spPr>
          <a:xfrm>
            <a:off x="9130154" y="3182445"/>
            <a:ext cx="184731" cy="369332"/>
          </a:xfrm>
          <a:prstGeom prst="rect">
            <a:avLst/>
          </a:prstGeom>
          <a:noFill/>
        </p:spPr>
        <p:txBody>
          <a:bodyPr wrap="none" rtlCol="0">
            <a:spAutoFit/>
          </a:bodyPr>
          <a:lstStyle/>
          <a:p>
            <a:endParaRPr kumimoji="1" lang="zh-TW" altLang="en-US"/>
          </a:p>
        </p:txBody>
      </p:sp>
      <p:cxnSp>
        <p:nvCxnSpPr>
          <p:cNvPr id="36" name="直線箭頭接點 35">
            <a:extLst>
              <a:ext uri="{FF2B5EF4-FFF2-40B4-BE49-F238E27FC236}">
                <a16:creationId xmlns:a16="http://schemas.microsoft.com/office/drawing/2014/main" id="{B0AE1C50-BA64-7344-B513-8A924426143C}"/>
              </a:ext>
            </a:extLst>
          </p:cNvPr>
          <p:cNvCxnSpPr>
            <a:cxnSpLocks/>
            <a:stCxn id="33" idx="2"/>
            <a:endCxn id="34" idx="0"/>
          </p:cNvCxnSpPr>
          <p:nvPr/>
        </p:nvCxnSpPr>
        <p:spPr>
          <a:xfrm flipH="1">
            <a:off x="1804214" y="3867431"/>
            <a:ext cx="1" cy="35345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直線箭頭接點 55">
            <a:extLst>
              <a:ext uri="{FF2B5EF4-FFF2-40B4-BE49-F238E27FC236}">
                <a16:creationId xmlns:a16="http://schemas.microsoft.com/office/drawing/2014/main" id="{DD166B64-AAFE-D649-A611-7FFD610A5A1A}"/>
              </a:ext>
            </a:extLst>
          </p:cNvPr>
          <p:cNvCxnSpPr>
            <a:cxnSpLocks/>
          </p:cNvCxnSpPr>
          <p:nvPr/>
        </p:nvCxnSpPr>
        <p:spPr>
          <a:xfrm>
            <a:off x="1770099" y="5229200"/>
            <a:ext cx="0" cy="353457"/>
          </a:xfrm>
          <a:prstGeom prst="straightConnector1">
            <a:avLst/>
          </a:prstGeom>
          <a:ln>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8" name="肘形接點 67">
            <a:extLst>
              <a:ext uri="{FF2B5EF4-FFF2-40B4-BE49-F238E27FC236}">
                <a16:creationId xmlns:a16="http://schemas.microsoft.com/office/drawing/2014/main" id="{AB4240F5-AF30-8D41-9D14-72C82C50364B}"/>
              </a:ext>
            </a:extLst>
          </p:cNvPr>
          <p:cNvCxnSpPr>
            <a:cxnSpLocks/>
            <a:stCxn id="34" idx="3"/>
          </p:cNvCxnSpPr>
          <p:nvPr/>
        </p:nvCxnSpPr>
        <p:spPr>
          <a:xfrm flipV="1">
            <a:off x="2800427" y="1700808"/>
            <a:ext cx="2042420" cy="3024236"/>
          </a:xfrm>
          <a:prstGeom prst="bentConnector4">
            <a:avLst>
              <a:gd name="adj1" fmla="val 25612"/>
              <a:gd name="adj2" fmla="val 107559"/>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73" name="矩形 72">
            <a:extLst>
              <a:ext uri="{FF2B5EF4-FFF2-40B4-BE49-F238E27FC236}">
                <a16:creationId xmlns:a16="http://schemas.microsoft.com/office/drawing/2014/main" id="{095EEC57-B909-1D44-AA3B-5C1260D55221}"/>
              </a:ext>
            </a:extLst>
          </p:cNvPr>
          <p:cNvSpPr/>
          <p:nvPr/>
        </p:nvSpPr>
        <p:spPr>
          <a:xfrm>
            <a:off x="862690" y="5574735"/>
            <a:ext cx="1814817" cy="694866"/>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200">
                <a:solidFill>
                  <a:schemeClr val="tx1"/>
                </a:solidFill>
              </a:rPr>
              <a:t>return middle point of</a:t>
            </a:r>
          </a:p>
          <a:p>
            <a:pPr algn="ctr"/>
            <a:r>
              <a:rPr kumimoji="1" lang="en-US" altLang="zh-TW" sz="1200">
                <a:solidFill>
                  <a:schemeClr val="tx1"/>
                </a:solidFill>
              </a:rPr>
              <a:t>ankles</a:t>
            </a:r>
            <a:endParaRPr kumimoji="1" lang="zh-TW" altLang="en-US" sz="1200">
              <a:solidFill>
                <a:schemeClr val="tx1"/>
              </a:solidFill>
            </a:endParaRPr>
          </a:p>
        </p:txBody>
      </p:sp>
      <p:sp>
        <p:nvSpPr>
          <p:cNvPr id="102" name="矩形 101">
            <a:extLst>
              <a:ext uri="{FF2B5EF4-FFF2-40B4-BE49-F238E27FC236}">
                <a16:creationId xmlns:a16="http://schemas.microsoft.com/office/drawing/2014/main" id="{E46558D7-C426-574E-AF6D-B9897C83B8BC}"/>
              </a:ext>
            </a:extLst>
          </p:cNvPr>
          <p:cNvSpPr/>
          <p:nvPr/>
        </p:nvSpPr>
        <p:spPr>
          <a:xfrm>
            <a:off x="1767983" y="5154522"/>
            <a:ext cx="543739" cy="369332"/>
          </a:xfrm>
          <a:prstGeom prst="rect">
            <a:avLst/>
          </a:prstGeom>
        </p:spPr>
        <p:txBody>
          <a:bodyPr wrap="none">
            <a:spAutoFit/>
          </a:bodyPr>
          <a:lstStyle/>
          <a:p>
            <a:r>
              <a:rPr kumimoji="1" lang="en-US" altLang="zh-TW" dirty="0"/>
              <a:t>yes</a:t>
            </a:r>
            <a:endParaRPr lang="zh-TW" altLang="en-US" dirty="0"/>
          </a:p>
        </p:txBody>
      </p:sp>
      <p:sp>
        <p:nvSpPr>
          <p:cNvPr id="103" name="矩形 102">
            <a:extLst>
              <a:ext uri="{FF2B5EF4-FFF2-40B4-BE49-F238E27FC236}">
                <a16:creationId xmlns:a16="http://schemas.microsoft.com/office/drawing/2014/main" id="{3D390713-7F8F-6746-8BF9-662BED58CA37}"/>
              </a:ext>
            </a:extLst>
          </p:cNvPr>
          <p:cNvSpPr/>
          <p:nvPr/>
        </p:nvSpPr>
        <p:spPr>
          <a:xfrm>
            <a:off x="2701843" y="4343814"/>
            <a:ext cx="441146" cy="369332"/>
          </a:xfrm>
          <a:prstGeom prst="rect">
            <a:avLst/>
          </a:prstGeom>
        </p:spPr>
        <p:txBody>
          <a:bodyPr wrap="none">
            <a:spAutoFit/>
          </a:bodyPr>
          <a:lstStyle/>
          <a:p>
            <a:r>
              <a:rPr kumimoji="1" lang="en-US" altLang="zh-TW"/>
              <a:t>no</a:t>
            </a:r>
            <a:endParaRPr lang="zh-TW" altLang="en-US"/>
          </a:p>
        </p:txBody>
      </p:sp>
      <p:pic>
        <p:nvPicPr>
          <p:cNvPr id="104" name="圖片 103">
            <a:extLst>
              <a:ext uri="{FF2B5EF4-FFF2-40B4-BE49-F238E27FC236}">
                <a16:creationId xmlns:a16="http://schemas.microsoft.com/office/drawing/2014/main" id="{2FFF6B3C-BA0B-2243-B9CC-024BF4D755D6}"/>
              </a:ext>
            </a:extLst>
          </p:cNvPr>
          <p:cNvPicPr>
            <a:picLocks noChangeAspect="1"/>
          </p:cNvPicPr>
          <p:nvPr/>
        </p:nvPicPr>
        <p:blipFill>
          <a:blip r:embed="rId3"/>
          <a:stretch>
            <a:fillRect/>
          </a:stretch>
        </p:blipFill>
        <p:spPr>
          <a:xfrm>
            <a:off x="12357718" y="1140346"/>
            <a:ext cx="8585200" cy="4457700"/>
          </a:xfrm>
          <a:prstGeom prst="rect">
            <a:avLst/>
          </a:prstGeom>
        </p:spPr>
      </p:pic>
      <p:pic>
        <p:nvPicPr>
          <p:cNvPr id="6" name="圖片 5">
            <a:extLst>
              <a:ext uri="{FF2B5EF4-FFF2-40B4-BE49-F238E27FC236}">
                <a16:creationId xmlns:a16="http://schemas.microsoft.com/office/drawing/2014/main" id="{90ABEB6F-C84F-4075-9420-571ECA9A6303}"/>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9364578" y="1369640"/>
            <a:ext cx="1857855" cy="4615357"/>
          </a:xfrm>
          <a:prstGeom prst="rect">
            <a:avLst/>
          </a:prstGeom>
        </p:spPr>
      </p:pic>
      <p:cxnSp>
        <p:nvCxnSpPr>
          <p:cNvPr id="8" name="直線單箭頭接點 7">
            <a:extLst>
              <a:ext uri="{FF2B5EF4-FFF2-40B4-BE49-F238E27FC236}">
                <a16:creationId xmlns:a16="http://schemas.microsoft.com/office/drawing/2014/main" id="{052711E7-D1C6-4D3B-8987-9F0B7F44A778}"/>
              </a:ext>
            </a:extLst>
          </p:cNvPr>
          <p:cNvCxnSpPr>
            <a:cxnSpLocks/>
          </p:cNvCxnSpPr>
          <p:nvPr/>
        </p:nvCxnSpPr>
        <p:spPr>
          <a:xfrm flipV="1">
            <a:off x="2495600" y="5330653"/>
            <a:ext cx="7234763" cy="688749"/>
          </a:xfrm>
          <a:prstGeom prst="straightConnector1">
            <a:avLst/>
          </a:prstGeom>
          <a:ln w="190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4" name="橢圓 13">
            <a:extLst>
              <a:ext uri="{FF2B5EF4-FFF2-40B4-BE49-F238E27FC236}">
                <a16:creationId xmlns:a16="http://schemas.microsoft.com/office/drawing/2014/main" id="{DE8DD7D9-BF53-4F72-B11A-63BC79F74AA1}"/>
              </a:ext>
            </a:extLst>
          </p:cNvPr>
          <p:cNvSpPr/>
          <p:nvPr/>
        </p:nvSpPr>
        <p:spPr>
          <a:xfrm>
            <a:off x="9668089" y="5069955"/>
            <a:ext cx="951950" cy="59001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0" name="矩形 39">
            <a:extLst>
              <a:ext uri="{FF2B5EF4-FFF2-40B4-BE49-F238E27FC236}">
                <a16:creationId xmlns:a16="http://schemas.microsoft.com/office/drawing/2014/main" id="{9718962A-7FC9-C243-845F-C8DCB9341CC3}"/>
              </a:ext>
            </a:extLst>
          </p:cNvPr>
          <p:cNvSpPr/>
          <p:nvPr/>
        </p:nvSpPr>
        <p:spPr>
          <a:xfrm>
            <a:off x="6372836" y="1767787"/>
            <a:ext cx="2578041" cy="872790"/>
          </a:xfrm>
          <a:prstGeom prst="rect">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200" dirty="0">
                <a:solidFill>
                  <a:schemeClr val="bg2"/>
                </a:solidFill>
              </a:rPr>
              <a:t>x = </a:t>
            </a:r>
            <a:r>
              <a:rPr kumimoji="1" lang="en-US" altLang="zh-TW" sz="1200" dirty="0" err="1">
                <a:solidFill>
                  <a:schemeClr val="bg2"/>
                </a:solidFill>
              </a:rPr>
              <a:t>neck_x</a:t>
            </a:r>
            <a:endParaRPr kumimoji="1" lang="en-US" altLang="zh-TW" sz="1200" dirty="0">
              <a:solidFill>
                <a:schemeClr val="bg2"/>
              </a:solidFill>
            </a:endParaRPr>
          </a:p>
          <a:p>
            <a:pPr algn="ctr"/>
            <a:r>
              <a:rPr kumimoji="1" lang="zh-TW" altLang="en-US" sz="1200" dirty="0">
                <a:solidFill>
                  <a:schemeClr val="bg2"/>
                </a:solidFill>
              </a:rPr>
              <a:t>  </a:t>
            </a:r>
            <a:r>
              <a:rPr kumimoji="1" lang="en-US" altLang="zh-TW" sz="1200" dirty="0">
                <a:solidFill>
                  <a:schemeClr val="bg2"/>
                </a:solidFill>
              </a:rPr>
              <a:t>y = neck_</a:t>
            </a:r>
            <a:r>
              <a:rPr kumimoji="1" lang="en-US" altLang="zh-TW" sz="1200" dirty="0" err="1">
                <a:solidFill>
                  <a:schemeClr val="bg2"/>
                </a:solidFill>
              </a:rPr>
              <a:t>y</a:t>
            </a:r>
            <a:r>
              <a:rPr kumimoji="1" lang="en-US" altLang="zh-TW" sz="1200" dirty="0">
                <a:solidFill>
                  <a:schemeClr val="bg2"/>
                </a:solidFill>
              </a:rPr>
              <a:t>+</a:t>
            </a:r>
          </a:p>
          <a:p>
            <a:pPr algn="ctr"/>
            <a:r>
              <a:rPr kumimoji="1" lang="en-US" altLang="zh-TW" sz="1200" dirty="0">
                <a:solidFill>
                  <a:schemeClr val="bg2"/>
                </a:solidFill>
              </a:rPr>
              <a:t>2*(</a:t>
            </a:r>
            <a:r>
              <a:rPr kumimoji="1" lang="en-US" altLang="zh-TW" sz="1200" dirty="0" err="1">
                <a:solidFill>
                  <a:schemeClr val="bg2"/>
                </a:solidFill>
              </a:rPr>
              <a:t>bow_y</a:t>
            </a:r>
            <a:r>
              <a:rPr kumimoji="1" lang="en-US" altLang="zh-TW" sz="1200" dirty="0">
                <a:solidFill>
                  <a:schemeClr val="bg2"/>
                </a:solidFill>
              </a:rPr>
              <a:t> – </a:t>
            </a:r>
            <a:r>
              <a:rPr kumimoji="1" lang="en-US" altLang="zh-TW" sz="1200" dirty="0" err="1">
                <a:solidFill>
                  <a:schemeClr val="bg2"/>
                </a:solidFill>
              </a:rPr>
              <a:t>neck_y</a:t>
            </a:r>
            <a:r>
              <a:rPr kumimoji="1" lang="en-US" altLang="zh-TW" sz="1200" dirty="0">
                <a:solidFill>
                  <a:schemeClr val="bg2"/>
                </a:solidFill>
              </a:rPr>
              <a:t>)</a:t>
            </a:r>
          </a:p>
          <a:p>
            <a:pPr algn="ctr"/>
            <a:r>
              <a:rPr kumimoji="1" lang="en-US" altLang="zh-TW" sz="1200" dirty="0">
                <a:solidFill>
                  <a:schemeClr val="bg2"/>
                </a:solidFill>
              </a:rPr>
              <a:t>return </a:t>
            </a:r>
            <a:r>
              <a:rPr kumimoji="1" lang="en-US" altLang="zh-TW" sz="1200" dirty="0" err="1">
                <a:solidFill>
                  <a:schemeClr val="bg2"/>
                </a:solidFill>
              </a:rPr>
              <a:t>x,y</a:t>
            </a:r>
            <a:endParaRPr kumimoji="1" lang="en-US" altLang="zh-TW" sz="1200" dirty="0">
              <a:solidFill>
                <a:schemeClr val="bg2"/>
              </a:solidFill>
            </a:endParaRPr>
          </a:p>
        </p:txBody>
      </p:sp>
      <p:sp>
        <p:nvSpPr>
          <p:cNvPr id="41" name="決策 40">
            <a:extLst>
              <a:ext uri="{FF2B5EF4-FFF2-40B4-BE49-F238E27FC236}">
                <a16:creationId xmlns:a16="http://schemas.microsoft.com/office/drawing/2014/main" id="{D854FE47-9F99-9E4B-8A2C-7DBE59E5117C}"/>
              </a:ext>
            </a:extLst>
          </p:cNvPr>
          <p:cNvSpPr/>
          <p:nvPr/>
        </p:nvSpPr>
        <p:spPr>
          <a:xfrm>
            <a:off x="3849794" y="1716622"/>
            <a:ext cx="1992426" cy="1008312"/>
          </a:xfrm>
          <a:prstGeom prst="flowChartDecision">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200" dirty="0">
                <a:solidFill>
                  <a:schemeClr val="bg2"/>
                </a:solidFill>
              </a:rPr>
              <a:t>Find knees or bows?</a:t>
            </a:r>
          </a:p>
        </p:txBody>
      </p:sp>
      <p:cxnSp>
        <p:nvCxnSpPr>
          <p:cNvPr id="58" name="直線箭頭接點 57">
            <a:extLst>
              <a:ext uri="{FF2B5EF4-FFF2-40B4-BE49-F238E27FC236}">
                <a16:creationId xmlns:a16="http://schemas.microsoft.com/office/drawing/2014/main" id="{B1DD305A-9A66-3A4D-92A6-60C59F7D46CA}"/>
              </a:ext>
            </a:extLst>
          </p:cNvPr>
          <p:cNvCxnSpPr>
            <a:cxnSpLocks/>
          </p:cNvCxnSpPr>
          <p:nvPr/>
        </p:nvCxnSpPr>
        <p:spPr>
          <a:xfrm>
            <a:off x="4846007" y="2724934"/>
            <a:ext cx="0" cy="353457"/>
          </a:xfrm>
          <a:prstGeom prst="straightConnector1">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63" name="矩形 62">
            <a:extLst>
              <a:ext uri="{FF2B5EF4-FFF2-40B4-BE49-F238E27FC236}">
                <a16:creationId xmlns:a16="http://schemas.microsoft.com/office/drawing/2014/main" id="{93793031-9F7B-2E44-93BF-B85B3E6C8D37}"/>
              </a:ext>
            </a:extLst>
          </p:cNvPr>
          <p:cNvSpPr/>
          <p:nvPr/>
        </p:nvSpPr>
        <p:spPr>
          <a:xfrm>
            <a:off x="4857840" y="2661004"/>
            <a:ext cx="441146" cy="369332"/>
          </a:xfrm>
          <a:prstGeom prst="rect">
            <a:avLst/>
          </a:prstGeom>
          <a:ln>
            <a:noFill/>
          </a:ln>
        </p:spPr>
        <p:txBody>
          <a:bodyPr wrap="none">
            <a:spAutoFit/>
          </a:bodyPr>
          <a:lstStyle/>
          <a:p>
            <a:r>
              <a:rPr kumimoji="1" lang="en-US" altLang="zh-TW">
                <a:solidFill>
                  <a:schemeClr val="bg2"/>
                </a:solidFill>
              </a:rPr>
              <a:t>no</a:t>
            </a:r>
            <a:endParaRPr lang="zh-TW" altLang="en-US">
              <a:solidFill>
                <a:schemeClr val="bg2"/>
              </a:solidFill>
            </a:endParaRPr>
          </a:p>
        </p:txBody>
      </p:sp>
      <p:cxnSp>
        <p:nvCxnSpPr>
          <p:cNvPr id="64" name="直線箭頭接點 63">
            <a:extLst>
              <a:ext uri="{FF2B5EF4-FFF2-40B4-BE49-F238E27FC236}">
                <a16:creationId xmlns:a16="http://schemas.microsoft.com/office/drawing/2014/main" id="{0C9CC316-7858-634C-A540-B266833B62EE}"/>
              </a:ext>
            </a:extLst>
          </p:cNvPr>
          <p:cNvCxnSpPr>
            <a:cxnSpLocks/>
            <a:stCxn id="41" idx="3"/>
            <a:endCxn id="40" idx="1"/>
          </p:cNvCxnSpPr>
          <p:nvPr/>
        </p:nvCxnSpPr>
        <p:spPr>
          <a:xfrm flipV="1">
            <a:off x="5842220" y="2204182"/>
            <a:ext cx="530616" cy="16596"/>
          </a:xfrm>
          <a:prstGeom prst="straightConnector1">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65" name="決策 64">
            <a:extLst>
              <a:ext uri="{FF2B5EF4-FFF2-40B4-BE49-F238E27FC236}">
                <a16:creationId xmlns:a16="http://schemas.microsoft.com/office/drawing/2014/main" id="{32FA32B1-066B-3B46-AE78-CEC8C424FA95}"/>
              </a:ext>
            </a:extLst>
          </p:cNvPr>
          <p:cNvSpPr/>
          <p:nvPr/>
        </p:nvSpPr>
        <p:spPr>
          <a:xfrm>
            <a:off x="3860809" y="3089463"/>
            <a:ext cx="1992426" cy="1008312"/>
          </a:xfrm>
          <a:prstGeom prst="flowChartDecision">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200">
                <a:solidFill>
                  <a:schemeClr val="bg2"/>
                </a:solidFill>
              </a:rPr>
              <a:t>Find neck? </a:t>
            </a:r>
            <a:endParaRPr kumimoji="1" lang="zh-TW" altLang="en-US" sz="1200">
              <a:solidFill>
                <a:schemeClr val="bg2"/>
              </a:solidFill>
            </a:endParaRPr>
          </a:p>
        </p:txBody>
      </p:sp>
      <p:sp>
        <p:nvSpPr>
          <p:cNvPr id="66" name="矩形 65">
            <a:extLst>
              <a:ext uri="{FF2B5EF4-FFF2-40B4-BE49-F238E27FC236}">
                <a16:creationId xmlns:a16="http://schemas.microsoft.com/office/drawing/2014/main" id="{261E7206-463F-8046-B97E-02CC7CA1C059}"/>
              </a:ext>
            </a:extLst>
          </p:cNvPr>
          <p:cNvSpPr/>
          <p:nvPr/>
        </p:nvSpPr>
        <p:spPr>
          <a:xfrm>
            <a:off x="6576667" y="3246186"/>
            <a:ext cx="2099978" cy="694866"/>
          </a:xfrm>
          <a:prstGeom prst="rect">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200">
                <a:solidFill>
                  <a:schemeClr val="bg2"/>
                </a:solidFill>
              </a:rPr>
              <a:t>x = neck x</a:t>
            </a:r>
          </a:p>
          <a:p>
            <a:pPr algn="ctr"/>
            <a:r>
              <a:rPr kumimoji="1" lang="en-US" altLang="zh-TW" sz="1200">
                <a:solidFill>
                  <a:schemeClr val="bg2"/>
                </a:solidFill>
              </a:rPr>
              <a:t>y = neck y + 3*(neck _y – nose_y) </a:t>
            </a:r>
          </a:p>
        </p:txBody>
      </p:sp>
      <p:cxnSp>
        <p:nvCxnSpPr>
          <p:cNvPr id="67" name="直線箭頭接點 66">
            <a:extLst>
              <a:ext uri="{FF2B5EF4-FFF2-40B4-BE49-F238E27FC236}">
                <a16:creationId xmlns:a16="http://schemas.microsoft.com/office/drawing/2014/main" id="{DF67DD74-E18D-604C-B2BC-D437F2B76BDC}"/>
              </a:ext>
            </a:extLst>
          </p:cNvPr>
          <p:cNvCxnSpPr>
            <a:cxnSpLocks/>
            <a:stCxn id="65" idx="2"/>
          </p:cNvCxnSpPr>
          <p:nvPr/>
        </p:nvCxnSpPr>
        <p:spPr>
          <a:xfrm>
            <a:off x="4857022" y="4097775"/>
            <a:ext cx="0" cy="300598"/>
          </a:xfrm>
          <a:prstGeom prst="straightConnector1">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69" name="矩形 68">
            <a:extLst>
              <a:ext uri="{FF2B5EF4-FFF2-40B4-BE49-F238E27FC236}">
                <a16:creationId xmlns:a16="http://schemas.microsoft.com/office/drawing/2014/main" id="{BB5615A7-931E-FB43-BD88-65B9A1C2D966}"/>
              </a:ext>
            </a:extLst>
          </p:cNvPr>
          <p:cNvSpPr/>
          <p:nvPr/>
        </p:nvSpPr>
        <p:spPr>
          <a:xfrm>
            <a:off x="3951695" y="4412654"/>
            <a:ext cx="1814817" cy="694866"/>
          </a:xfrm>
          <a:prstGeom prst="rect">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200">
                <a:solidFill>
                  <a:schemeClr val="bg2"/>
                </a:solidFill>
              </a:rPr>
              <a:t>human not found</a:t>
            </a:r>
            <a:endParaRPr kumimoji="1" lang="zh-TW" altLang="en-US" sz="1200">
              <a:solidFill>
                <a:schemeClr val="bg2"/>
              </a:solidFill>
            </a:endParaRPr>
          </a:p>
        </p:txBody>
      </p:sp>
      <p:cxnSp>
        <p:nvCxnSpPr>
          <p:cNvPr id="70" name="直線箭頭接點 69">
            <a:extLst>
              <a:ext uri="{FF2B5EF4-FFF2-40B4-BE49-F238E27FC236}">
                <a16:creationId xmlns:a16="http://schemas.microsoft.com/office/drawing/2014/main" id="{706E3091-8CE8-B44B-BF4B-594AA0BE6B5B}"/>
              </a:ext>
            </a:extLst>
          </p:cNvPr>
          <p:cNvCxnSpPr>
            <a:cxnSpLocks/>
          </p:cNvCxnSpPr>
          <p:nvPr/>
        </p:nvCxnSpPr>
        <p:spPr>
          <a:xfrm flipV="1">
            <a:off x="5838527" y="3600899"/>
            <a:ext cx="730707" cy="4642"/>
          </a:xfrm>
          <a:prstGeom prst="straightConnector1">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71" name="矩形 70">
            <a:extLst>
              <a:ext uri="{FF2B5EF4-FFF2-40B4-BE49-F238E27FC236}">
                <a16:creationId xmlns:a16="http://schemas.microsoft.com/office/drawing/2014/main" id="{A141C904-FB6D-054B-A333-E4FFB1BE3979}"/>
              </a:ext>
            </a:extLst>
          </p:cNvPr>
          <p:cNvSpPr/>
          <p:nvPr/>
        </p:nvSpPr>
        <p:spPr>
          <a:xfrm>
            <a:off x="5725163" y="1763063"/>
            <a:ext cx="543739" cy="369332"/>
          </a:xfrm>
          <a:prstGeom prst="rect">
            <a:avLst/>
          </a:prstGeom>
          <a:ln>
            <a:noFill/>
          </a:ln>
        </p:spPr>
        <p:txBody>
          <a:bodyPr wrap="none">
            <a:spAutoFit/>
          </a:bodyPr>
          <a:lstStyle/>
          <a:p>
            <a:r>
              <a:rPr kumimoji="1" lang="en-US" altLang="zh-TW">
                <a:solidFill>
                  <a:schemeClr val="bg2"/>
                </a:solidFill>
              </a:rPr>
              <a:t>yes</a:t>
            </a:r>
            <a:endParaRPr lang="zh-TW" altLang="en-US">
              <a:solidFill>
                <a:schemeClr val="bg2"/>
              </a:solidFill>
            </a:endParaRPr>
          </a:p>
        </p:txBody>
      </p:sp>
      <p:sp>
        <p:nvSpPr>
          <p:cNvPr id="72" name="矩形 71">
            <a:extLst>
              <a:ext uri="{FF2B5EF4-FFF2-40B4-BE49-F238E27FC236}">
                <a16:creationId xmlns:a16="http://schemas.microsoft.com/office/drawing/2014/main" id="{74F7141C-17B9-FF49-A816-AFDDC240CC74}"/>
              </a:ext>
            </a:extLst>
          </p:cNvPr>
          <p:cNvSpPr/>
          <p:nvPr/>
        </p:nvSpPr>
        <p:spPr>
          <a:xfrm>
            <a:off x="5785361" y="3218082"/>
            <a:ext cx="543739" cy="369332"/>
          </a:xfrm>
          <a:prstGeom prst="rect">
            <a:avLst/>
          </a:prstGeom>
          <a:ln>
            <a:noFill/>
          </a:ln>
        </p:spPr>
        <p:txBody>
          <a:bodyPr wrap="none">
            <a:spAutoFit/>
          </a:bodyPr>
          <a:lstStyle/>
          <a:p>
            <a:r>
              <a:rPr kumimoji="1" lang="en-US" altLang="zh-TW">
                <a:solidFill>
                  <a:schemeClr val="bg2"/>
                </a:solidFill>
              </a:rPr>
              <a:t>yes</a:t>
            </a:r>
            <a:endParaRPr lang="zh-TW" altLang="en-US">
              <a:solidFill>
                <a:schemeClr val="bg2"/>
              </a:solidFill>
            </a:endParaRPr>
          </a:p>
        </p:txBody>
      </p:sp>
      <p:sp>
        <p:nvSpPr>
          <p:cNvPr id="74" name="矩形 73">
            <a:extLst>
              <a:ext uri="{FF2B5EF4-FFF2-40B4-BE49-F238E27FC236}">
                <a16:creationId xmlns:a16="http://schemas.microsoft.com/office/drawing/2014/main" id="{FDD3E4A7-6400-E748-BA98-E3C3C987223B}"/>
              </a:ext>
            </a:extLst>
          </p:cNvPr>
          <p:cNvSpPr/>
          <p:nvPr/>
        </p:nvSpPr>
        <p:spPr>
          <a:xfrm>
            <a:off x="4908635" y="4031174"/>
            <a:ext cx="441146" cy="369332"/>
          </a:xfrm>
          <a:prstGeom prst="rect">
            <a:avLst/>
          </a:prstGeom>
          <a:ln>
            <a:noFill/>
          </a:ln>
        </p:spPr>
        <p:txBody>
          <a:bodyPr wrap="none">
            <a:spAutoFit/>
          </a:bodyPr>
          <a:lstStyle/>
          <a:p>
            <a:r>
              <a:rPr kumimoji="1" lang="en-US" altLang="zh-TW">
                <a:solidFill>
                  <a:schemeClr val="bg2"/>
                </a:solidFill>
              </a:rPr>
              <a:t>no</a:t>
            </a:r>
            <a:endParaRPr lang="zh-TW" altLang="en-US">
              <a:solidFill>
                <a:schemeClr val="bg2"/>
              </a:solidFill>
            </a:endParaRPr>
          </a:p>
        </p:txBody>
      </p:sp>
    </p:spTree>
    <p:extLst>
      <p:ext uri="{BB962C8B-B14F-4D97-AF65-F5344CB8AC3E}">
        <p14:creationId xmlns:p14="http://schemas.microsoft.com/office/powerpoint/2010/main" val="34939598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 name="圖片 43">
            <a:extLst>
              <a:ext uri="{FF2B5EF4-FFF2-40B4-BE49-F238E27FC236}">
                <a16:creationId xmlns:a16="http://schemas.microsoft.com/office/drawing/2014/main" id="{FB079BC7-EA11-423A-836D-917DE6078825}"/>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8617660" y="1297193"/>
            <a:ext cx="1778558" cy="5027407"/>
          </a:xfrm>
          <a:prstGeom prst="rect">
            <a:avLst/>
          </a:prstGeom>
        </p:spPr>
      </p:pic>
      <p:sp>
        <p:nvSpPr>
          <p:cNvPr id="5" name="標題 4"/>
          <p:cNvSpPr>
            <a:spLocks noGrp="1"/>
          </p:cNvSpPr>
          <p:nvPr>
            <p:ph type="title"/>
          </p:nvPr>
        </p:nvSpPr>
        <p:spPr/>
        <p:txBody>
          <a:bodyPr>
            <a:normAutofit/>
          </a:bodyPr>
          <a:lstStyle/>
          <a:p>
            <a:r>
              <a:rPr lang="en-US" altLang="zh-TW" dirty="0"/>
              <a:t>Improved Feet Position Estimation</a:t>
            </a:r>
            <a:r>
              <a:rPr lang="zh-TW" altLang="en-US" dirty="0"/>
              <a:t> </a:t>
            </a:r>
            <a:r>
              <a:rPr lang="en-US" altLang="zh-TW" dirty="0"/>
              <a:t>Algorithm </a:t>
            </a:r>
            <a:endParaRPr lang="zh-TW" altLang="en-US" dirty="0"/>
          </a:p>
        </p:txBody>
      </p:sp>
      <p:sp>
        <p:nvSpPr>
          <p:cNvPr id="4" name="投影片編號版面配置區 3"/>
          <p:cNvSpPr>
            <a:spLocks noGrp="1"/>
          </p:cNvSpPr>
          <p:nvPr>
            <p:ph type="sldNum" sz="quarter" idx="12"/>
          </p:nvPr>
        </p:nvSpPr>
        <p:spPr/>
        <p:txBody>
          <a:bodyPr/>
          <a:lstStyle/>
          <a:p>
            <a:fld id="{73DA0BB7-265A-403C-9275-D587AB510EDC}" type="slidenum">
              <a:rPr lang="zh-TW" altLang="en-US" smtClean="0"/>
              <a:pPr/>
              <a:t>33</a:t>
            </a:fld>
            <a:endParaRPr lang="zh-TW" altLang="en-US" dirty="0"/>
          </a:p>
        </p:txBody>
      </p:sp>
      <p:sp>
        <p:nvSpPr>
          <p:cNvPr id="3" name="圓角矩形 2">
            <a:extLst>
              <a:ext uri="{FF2B5EF4-FFF2-40B4-BE49-F238E27FC236}">
                <a16:creationId xmlns:a16="http://schemas.microsoft.com/office/drawing/2014/main" id="{8128323F-A15F-E54A-8ADC-F847CC8641E5}"/>
              </a:ext>
            </a:extLst>
          </p:cNvPr>
          <p:cNvSpPr/>
          <p:nvPr/>
        </p:nvSpPr>
        <p:spPr>
          <a:xfrm>
            <a:off x="896806" y="1557373"/>
            <a:ext cx="1814817" cy="439429"/>
          </a:xfrm>
          <a:prstGeom prst="round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200">
                <a:solidFill>
                  <a:schemeClr val="bg2"/>
                </a:solidFill>
              </a:rPr>
              <a:t>Image Capture</a:t>
            </a:r>
            <a:endParaRPr kumimoji="1" lang="zh-TW" altLang="en-US" sz="1200">
              <a:solidFill>
                <a:schemeClr val="bg2"/>
              </a:solidFill>
            </a:endParaRPr>
          </a:p>
        </p:txBody>
      </p:sp>
      <p:cxnSp>
        <p:nvCxnSpPr>
          <p:cNvPr id="9" name="直線箭頭接點 8">
            <a:extLst>
              <a:ext uri="{FF2B5EF4-FFF2-40B4-BE49-F238E27FC236}">
                <a16:creationId xmlns:a16="http://schemas.microsoft.com/office/drawing/2014/main" id="{5132AF68-538B-5547-9843-BB22A67D5DBC}"/>
              </a:ext>
            </a:extLst>
          </p:cNvPr>
          <p:cNvCxnSpPr>
            <a:cxnSpLocks/>
            <a:stCxn id="3" idx="2"/>
            <a:endCxn id="30" idx="0"/>
          </p:cNvCxnSpPr>
          <p:nvPr/>
        </p:nvCxnSpPr>
        <p:spPr>
          <a:xfrm>
            <a:off x="1804215" y="1996802"/>
            <a:ext cx="7429" cy="383071"/>
          </a:xfrm>
          <a:prstGeom prst="straightConnector1">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箭頭接點 12">
            <a:extLst>
              <a:ext uri="{FF2B5EF4-FFF2-40B4-BE49-F238E27FC236}">
                <a16:creationId xmlns:a16="http://schemas.microsoft.com/office/drawing/2014/main" id="{4D0D0CB3-EB87-064D-A25B-9F247781EDC2}"/>
              </a:ext>
            </a:extLst>
          </p:cNvPr>
          <p:cNvCxnSpPr>
            <a:cxnSpLocks/>
            <a:stCxn id="30" idx="2"/>
            <a:endCxn id="33" idx="0"/>
          </p:cNvCxnSpPr>
          <p:nvPr/>
        </p:nvCxnSpPr>
        <p:spPr>
          <a:xfrm flipH="1">
            <a:off x="1804215" y="2819108"/>
            <a:ext cx="7429" cy="353457"/>
          </a:xfrm>
          <a:prstGeom prst="straightConnector1">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30" name="矩形 29">
            <a:extLst>
              <a:ext uri="{FF2B5EF4-FFF2-40B4-BE49-F238E27FC236}">
                <a16:creationId xmlns:a16="http://schemas.microsoft.com/office/drawing/2014/main" id="{030F43F2-DA5D-EE48-974B-CFD9E8537B29}"/>
              </a:ext>
            </a:extLst>
          </p:cNvPr>
          <p:cNvSpPr/>
          <p:nvPr/>
        </p:nvSpPr>
        <p:spPr>
          <a:xfrm>
            <a:off x="911665" y="2379873"/>
            <a:ext cx="1799958" cy="439235"/>
          </a:xfrm>
          <a:prstGeom prst="rect">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200">
                <a:solidFill>
                  <a:schemeClr val="bg2"/>
                </a:solidFill>
              </a:rPr>
              <a:t>OpenPose</a:t>
            </a:r>
          </a:p>
          <a:p>
            <a:pPr algn="ctr"/>
            <a:r>
              <a:rPr kumimoji="1" lang="en-US" altLang="zh-TW" sz="1200">
                <a:solidFill>
                  <a:schemeClr val="bg2"/>
                </a:solidFill>
              </a:rPr>
              <a:t>Estimation</a:t>
            </a:r>
          </a:p>
        </p:txBody>
      </p:sp>
      <p:sp>
        <p:nvSpPr>
          <p:cNvPr id="33" name="矩形 32">
            <a:extLst>
              <a:ext uri="{FF2B5EF4-FFF2-40B4-BE49-F238E27FC236}">
                <a16:creationId xmlns:a16="http://schemas.microsoft.com/office/drawing/2014/main" id="{B40A3052-4003-0547-A850-A8CE157B1DD0}"/>
              </a:ext>
            </a:extLst>
          </p:cNvPr>
          <p:cNvSpPr/>
          <p:nvPr/>
        </p:nvSpPr>
        <p:spPr>
          <a:xfrm>
            <a:off x="896806" y="3172565"/>
            <a:ext cx="1814817" cy="694866"/>
          </a:xfrm>
          <a:prstGeom prst="rect">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200">
                <a:solidFill>
                  <a:schemeClr val="bg2"/>
                </a:solidFill>
              </a:rPr>
              <a:t>Extract</a:t>
            </a:r>
            <a:r>
              <a:rPr kumimoji="1" lang="zh-TW" altLang="en-US" sz="1200">
                <a:solidFill>
                  <a:schemeClr val="bg2"/>
                </a:solidFill>
              </a:rPr>
              <a:t> </a:t>
            </a:r>
            <a:r>
              <a:rPr kumimoji="1" lang="en-US" altLang="zh-TW" sz="1200">
                <a:solidFill>
                  <a:schemeClr val="bg2"/>
                </a:solidFill>
              </a:rPr>
              <a:t>Several</a:t>
            </a:r>
          </a:p>
          <a:p>
            <a:pPr algn="ctr"/>
            <a:r>
              <a:rPr kumimoji="1" lang="en-US" altLang="zh-TW" sz="1200">
                <a:solidFill>
                  <a:schemeClr val="bg2"/>
                </a:solidFill>
              </a:rPr>
              <a:t>Body Points</a:t>
            </a:r>
            <a:endParaRPr kumimoji="1" lang="zh-TW" altLang="en-US" sz="1200">
              <a:solidFill>
                <a:schemeClr val="bg2"/>
              </a:solidFill>
            </a:endParaRPr>
          </a:p>
        </p:txBody>
      </p:sp>
      <p:sp>
        <p:nvSpPr>
          <p:cNvPr id="34" name="決策 33">
            <a:extLst>
              <a:ext uri="{FF2B5EF4-FFF2-40B4-BE49-F238E27FC236}">
                <a16:creationId xmlns:a16="http://schemas.microsoft.com/office/drawing/2014/main" id="{36A89826-BEFF-8F44-A5E1-7A31BBF86C4F}"/>
              </a:ext>
            </a:extLst>
          </p:cNvPr>
          <p:cNvSpPr/>
          <p:nvPr/>
        </p:nvSpPr>
        <p:spPr>
          <a:xfrm>
            <a:off x="808001" y="4220888"/>
            <a:ext cx="1992426" cy="1008312"/>
          </a:xfrm>
          <a:prstGeom prst="flowChartDecision">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200">
                <a:solidFill>
                  <a:schemeClr val="bg2"/>
                </a:solidFill>
              </a:rPr>
              <a:t>Find ankles? </a:t>
            </a:r>
            <a:endParaRPr kumimoji="1" lang="zh-TW" altLang="en-US" sz="1200">
              <a:solidFill>
                <a:schemeClr val="bg2"/>
              </a:solidFill>
            </a:endParaRPr>
          </a:p>
        </p:txBody>
      </p:sp>
      <p:cxnSp>
        <p:nvCxnSpPr>
          <p:cNvPr id="36" name="直線箭頭接點 35">
            <a:extLst>
              <a:ext uri="{FF2B5EF4-FFF2-40B4-BE49-F238E27FC236}">
                <a16:creationId xmlns:a16="http://schemas.microsoft.com/office/drawing/2014/main" id="{B0AE1C50-BA64-7344-B513-8A924426143C}"/>
              </a:ext>
            </a:extLst>
          </p:cNvPr>
          <p:cNvCxnSpPr>
            <a:cxnSpLocks/>
            <a:stCxn id="33" idx="2"/>
            <a:endCxn id="34" idx="0"/>
          </p:cNvCxnSpPr>
          <p:nvPr/>
        </p:nvCxnSpPr>
        <p:spPr>
          <a:xfrm flipH="1">
            <a:off x="1804214" y="3867431"/>
            <a:ext cx="1" cy="353457"/>
          </a:xfrm>
          <a:prstGeom prst="straightConnector1">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56" name="直線箭頭接點 55">
            <a:extLst>
              <a:ext uri="{FF2B5EF4-FFF2-40B4-BE49-F238E27FC236}">
                <a16:creationId xmlns:a16="http://schemas.microsoft.com/office/drawing/2014/main" id="{DD166B64-AAFE-D649-A611-7FFD610A5A1A}"/>
              </a:ext>
            </a:extLst>
          </p:cNvPr>
          <p:cNvCxnSpPr>
            <a:cxnSpLocks/>
          </p:cNvCxnSpPr>
          <p:nvPr/>
        </p:nvCxnSpPr>
        <p:spPr>
          <a:xfrm>
            <a:off x="1770099" y="5229200"/>
            <a:ext cx="0" cy="353457"/>
          </a:xfrm>
          <a:prstGeom prst="straightConnector1">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58" name="矩形 57">
            <a:extLst>
              <a:ext uri="{FF2B5EF4-FFF2-40B4-BE49-F238E27FC236}">
                <a16:creationId xmlns:a16="http://schemas.microsoft.com/office/drawing/2014/main" id="{1664A617-43B4-FA46-B436-E4B81F3F80A1}"/>
              </a:ext>
            </a:extLst>
          </p:cNvPr>
          <p:cNvSpPr/>
          <p:nvPr/>
        </p:nvSpPr>
        <p:spPr>
          <a:xfrm>
            <a:off x="5614693" y="1623752"/>
            <a:ext cx="2578041" cy="872790"/>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200" dirty="0">
                <a:solidFill>
                  <a:schemeClr val="tx1">
                    <a:lumMod val="75000"/>
                    <a:lumOff val="25000"/>
                  </a:schemeClr>
                </a:solidFill>
              </a:rPr>
              <a:t>x = </a:t>
            </a:r>
            <a:r>
              <a:rPr kumimoji="1" lang="en-US" altLang="zh-TW" sz="1200" dirty="0" err="1">
                <a:solidFill>
                  <a:schemeClr val="tx1">
                    <a:lumMod val="75000"/>
                    <a:lumOff val="25000"/>
                  </a:schemeClr>
                </a:solidFill>
              </a:rPr>
              <a:t>neck_x</a:t>
            </a:r>
            <a:endParaRPr kumimoji="1" lang="en-US" altLang="zh-TW" sz="1200" dirty="0">
              <a:solidFill>
                <a:schemeClr val="tx1">
                  <a:lumMod val="75000"/>
                  <a:lumOff val="25000"/>
                </a:schemeClr>
              </a:solidFill>
            </a:endParaRPr>
          </a:p>
          <a:p>
            <a:pPr algn="ctr"/>
            <a:r>
              <a:rPr kumimoji="1" lang="zh-TW" altLang="en-US" sz="1200" dirty="0">
                <a:solidFill>
                  <a:schemeClr val="tx1">
                    <a:lumMod val="75000"/>
                    <a:lumOff val="25000"/>
                  </a:schemeClr>
                </a:solidFill>
              </a:rPr>
              <a:t>  </a:t>
            </a:r>
            <a:r>
              <a:rPr kumimoji="1" lang="en-US" altLang="zh-TW" sz="1200" dirty="0">
                <a:solidFill>
                  <a:schemeClr val="tx1">
                    <a:lumMod val="75000"/>
                    <a:lumOff val="25000"/>
                  </a:schemeClr>
                </a:solidFill>
              </a:rPr>
              <a:t>y = neck_</a:t>
            </a:r>
            <a:r>
              <a:rPr kumimoji="1" lang="en-US" altLang="zh-TW" sz="1200" dirty="0" err="1">
                <a:solidFill>
                  <a:schemeClr val="tx1">
                    <a:lumMod val="75000"/>
                    <a:lumOff val="25000"/>
                  </a:schemeClr>
                </a:solidFill>
              </a:rPr>
              <a:t>y</a:t>
            </a:r>
            <a:r>
              <a:rPr kumimoji="1" lang="en-US" altLang="zh-TW" sz="1200" dirty="0">
                <a:solidFill>
                  <a:schemeClr val="tx1">
                    <a:lumMod val="75000"/>
                    <a:lumOff val="25000"/>
                  </a:schemeClr>
                </a:solidFill>
              </a:rPr>
              <a:t>+</a:t>
            </a:r>
          </a:p>
          <a:p>
            <a:pPr algn="ctr"/>
            <a:r>
              <a:rPr kumimoji="1" lang="en-US" altLang="zh-TW" sz="1200" dirty="0">
                <a:solidFill>
                  <a:schemeClr val="accent2"/>
                </a:solidFill>
              </a:rPr>
              <a:t>2</a:t>
            </a:r>
            <a:r>
              <a:rPr kumimoji="1" lang="en-US" altLang="zh-TW" sz="1200" dirty="0">
                <a:solidFill>
                  <a:schemeClr val="tx1">
                    <a:lumMod val="75000"/>
                    <a:lumOff val="25000"/>
                  </a:schemeClr>
                </a:solidFill>
              </a:rPr>
              <a:t>*(</a:t>
            </a:r>
            <a:r>
              <a:rPr kumimoji="1" lang="en-US" altLang="zh-TW" sz="1200" dirty="0" err="1">
                <a:solidFill>
                  <a:schemeClr val="tx1">
                    <a:lumMod val="75000"/>
                    <a:lumOff val="25000"/>
                  </a:schemeClr>
                </a:solidFill>
              </a:rPr>
              <a:t>bow_y</a:t>
            </a:r>
            <a:r>
              <a:rPr kumimoji="1" lang="en-US" altLang="zh-TW" sz="1200" dirty="0">
                <a:solidFill>
                  <a:schemeClr val="tx1">
                    <a:lumMod val="75000"/>
                    <a:lumOff val="25000"/>
                  </a:schemeClr>
                </a:solidFill>
              </a:rPr>
              <a:t> – </a:t>
            </a:r>
            <a:r>
              <a:rPr kumimoji="1" lang="en-US" altLang="zh-TW" sz="1200" dirty="0" err="1">
                <a:solidFill>
                  <a:schemeClr val="tx1">
                    <a:lumMod val="75000"/>
                    <a:lumOff val="25000"/>
                  </a:schemeClr>
                </a:solidFill>
              </a:rPr>
              <a:t>neck_y</a:t>
            </a:r>
            <a:r>
              <a:rPr kumimoji="1" lang="en-US" altLang="zh-TW" sz="1200" dirty="0">
                <a:solidFill>
                  <a:schemeClr val="tx1">
                    <a:lumMod val="75000"/>
                    <a:lumOff val="25000"/>
                  </a:schemeClr>
                </a:solidFill>
              </a:rPr>
              <a:t>)</a:t>
            </a:r>
          </a:p>
          <a:p>
            <a:pPr algn="ctr"/>
            <a:r>
              <a:rPr kumimoji="1" lang="en-US" altLang="zh-TW" sz="1200" dirty="0">
                <a:solidFill>
                  <a:schemeClr val="tx1">
                    <a:lumMod val="75000"/>
                    <a:lumOff val="25000"/>
                  </a:schemeClr>
                </a:solidFill>
              </a:rPr>
              <a:t>return </a:t>
            </a:r>
            <a:r>
              <a:rPr kumimoji="1" lang="en-US" altLang="zh-TW" sz="1200" dirty="0" err="1">
                <a:solidFill>
                  <a:schemeClr val="tx1">
                    <a:lumMod val="75000"/>
                    <a:lumOff val="25000"/>
                  </a:schemeClr>
                </a:solidFill>
              </a:rPr>
              <a:t>x,y</a:t>
            </a:r>
            <a:endParaRPr kumimoji="1" lang="en-US" altLang="zh-TW" sz="1200" dirty="0">
              <a:solidFill>
                <a:schemeClr val="tx1">
                  <a:lumMod val="75000"/>
                  <a:lumOff val="25000"/>
                </a:schemeClr>
              </a:solidFill>
            </a:endParaRPr>
          </a:p>
        </p:txBody>
      </p:sp>
      <p:sp>
        <p:nvSpPr>
          <p:cNvPr id="64" name="決策 63">
            <a:extLst>
              <a:ext uri="{FF2B5EF4-FFF2-40B4-BE49-F238E27FC236}">
                <a16:creationId xmlns:a16="http://schemas.microsoft.com/office/drawing/2014/main" id="{15DE1EF5-7C4E-1B4E-B263-AB91EBF7DA91}"/>
              </a:ext>
            </a:extLst>
          </p:cNvPr>
          <p:cNvSpPr/>
          <p:nvPr/>
        </p:nvSpPr>
        <p:spPr>
          <a:xfrm>
            <a:off x="3091651" y="1572587"/>
            <a:ext cx="1992426" cy="1008312"/>
          </a:xfrm>
          <a:prstGeom prst="flowChartDecision">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200" dirty="0">
                <a:solidFill>
                  <a:schemeClr val="tx1">
                    <a:lumMod val="75000"/>
                    <a:lumOff val="25000"/>
                  </a:schemeClr>
                </a:solidFill>
              </a:rPr>
              <a:t>Find </a:t>
            </a:r>
            <a:r>
              <a:rPr kumimoji="1" lang="en-US" altLang="zh-TW" sz="1200" dirty="0">
                <a:solidFill>
                  <a:schemeClr val="tx2"/>
                </a:solidFill>
              </a:rPr>
              <a:t>knees or bows</a:t>
            </a:r>
            <a:r>
              <a:rPr kumimoji="1" lang="en-US" altLang="zh-TW" sz="1200" dirty="0">
                <a:solidFill>
                  <a:schemeClr val="tx1">
                    <a:lumMod val="75000"/>
                    <a:lumOff val="25000"/>
                  </a:schemeClr>
                </a:solidFill>
              </a:rPr>
              <a:t>?</a:t>
            </a:r>
          </a:p>
        </p:txBody>
      </p:sp>
      <p:cxnSp>
        <p:nvCxnSpPr>
          <p:cNvPr id="68" name="肘形接點 67">
            <a:extLst>
              <a:ext uri="{FF2B5EF4-FFF2-40B4-BE49-F238E27FC236}">
                <a16:creationId xmlns:a16="http://schemas.microsoft.com/office/drawing/2014/main" id="{AB4240F5-AF30-8D41-9D14-72C82C50364B}"/>
              </a:ext>
            </a:extLst>
          </p:cNvPr>
          <p:cNvCxnSpPr>
            <a:cxnSpLocks/>
            <a:stCxn id="34" idx="3"/>
            <a:endCxn id="64" idx="0"/>
          </p:cNvCxnSpPr>
          <p:nvPr/>
        </p:nvCxnSpPr>
        <p:spPr>
          <a:xfrm flipV="1">
            <a:off x="2800427" y="1572587"/>
            <a:ext cx="1287437" cy="3152457"/>
          </a:xfrm>
          <a:prstGeom prst="bentConnector4">
            <a:avLst>
              <a:gd name="adj1" fmla="val 11310"/>
              <a:gd name="adj2" fmla="val 107251"/>
            </a:avLst>
          </a:prstGeom>
          <a:ln>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0" name="直線箭頭接點 69">
            <a:extLst>
              <a:ext uri="{FF2B5EF4-FFF2-40B4-BE49-F238E27FC236}">
                <a16:creationId xmlns:a16="http://schemas.microsoft.com/office/drawing/2014/main" id="{2A7127A7-F341-2E4A-A1C4-3354943C0A19}"/>
              </a:ext>
            </a:extLst>
          </p:cNvPr>
          <p:cNvCxnSpPr>
            <a:cxnSpLocks/>
          </p:cNvCxnSpPr>
          <p:nvPr/>
        </p:nvCxnSpPr>
        <p:spPr>
          <a:xfrm>
            <a:off x="4087864" y="2580899"/>
            <a:ext cx="0" cy="353457"/>
          </a:xfrm>
          <a:prstGeom prst="straightConnector1">
            <a:avLst/>
          </a:prstGeom>
          <a:ln>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1" name="矩形 70">
            <a:extLst>
              <a:ext uri="{FF2B5EF4-FFF2-40B4-BE49-F238E27FC236}">
                <a16:creationId xmlns:a16="http://schemas.microsoft.com/office/drawing/2014/main" id="{F5BE4353-6C4D-D54F-A4C7-DE166AB60C5D}"/>
              </a:ext>
            </a:extLst>
          </p:cNvPr>
          <p:cNvSpPr/>
          <p:nvPr/>
        </p:nvSpPr>
        <p:spPr>
          <a:xfrm>
            <a:off x="4099697" y="2516969"/>
            <a:ext cx="441146" cy="369332"/>
          </a:xfrm>
          <a:prstGeom prst="rect">
            <a:avLst/>
          </a:prstGeom>
        </p:spPr>
        <p:txBody>
          <a:bodyPr wrap="none">
            <a:spAutoFit/>
          </a:bodyPr>
          <a:lstStyle/>
          <a:p>
            <a:r>
              <a:rPr kumimoji="1" lang="en-US" altLang="zh-TW">
                <a:solidFill>
                  <a:schemeClr val="tx1">
                    <a:lumMod val="75000"/>
                    <a:lumOff val="25000"/>
                  </a:schemeClr>
                </a:solidFill>
              </a:rPr>
              <a:t>no</a:t>
            </a:r>
            <a:endParaRPr lang="zh-TW" altLang="en-US"/>
          </a:p>
        </p:txBody>
      </p:sp>
      <p:sp>
        <p:nvSpPr>
          <p:cNvPr id="73" name="矩形 72">
            <a:extLst>
              <a:ext uri="{FF2B5EF4-FFF2-40B4-BE49-F238E27FC236}">
                <a16:creationId xmlns:a16="http://schemas.microsoft.com/office/drawing/2014/main" id="{095EEC57-B909-1D44-AA3B-5C1260D55221}"/>
              </a:ext>
            </a:extLst>
          </p:cNvPr>
          <p:cNvSpPr/>
          <p:nvPr/>
        </p:nvSpPr>
        <p:spPr>
          <a:xfrm>
            <a:off x="862690" y="5574735"/>
            <a:ext cx="1814817" cy="694866"/>
          </a:xfrm>
          <a:prstGeom prst="rect">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200">
                <a:solidFill>
                  <a:schemeClr val="bg2"/>
                </a:solidFill>
              </a:rPr>
              <a:t>return middle point of</a:t>
            </a:r>
          </a:p>
          <a:p>
            <a:pPr algn="ctr"/>
            <a:r>
              <a:rPr kumimoji="1" lang="en-US" altLang="zh-TW" sz="1200">
                <a:solidFill>
                  <a:schemeClr val="bg2"/>
                </a:solidFill>
              </a:rPr>
              <a:t>ankles</a:t>
            </a:r>
            <a:endParaRPr kumimoji="1" lang="zh-TW" altLang="en-US" sz="1200">
              <a:solidFill>
                <a:schemeClr val="bg2"/>
              </a:solidFill>
            </a:endParaRPr>
          </a:p>
        </p:txBody>
      </p:sp>
      <p:cxnSp>
        <p:nvCxnSpPr>
          <p:cNvPr id="74" name="直線箭頭接點 73">
            <a:extLst>
              <a:ext uri="{FF2B5EF4-FFF2-40B4-BE49-F238E27FC236}">
                <a16:creationId xmlns:a16="http://schemas.microsoft.com/office/drawing/2014/main" id="{63091BA0-AF9B-D24E-8231-E64DC6A15D63}"/>
              </a:ext>
            </a:extLst>
          </p:cNvPr>
          <p:cNvCxnSpPr>
            <a:cxnSpLocks/>
            <a:stCxn id="64" idx="3"/>
            <a:endCxn id="58" idx="1"/>
          </p:cNvCxnSpPr>
          <p:nvPr/>
        </p:nvCxnSpPr>
        <p:spPr>
          <a:xfrm flipV="1">
            <a:off x="5084077" y="2060147"/>
            <a:ext cx="530616" cy="16596"/>
          </a:xfrm>
          <a:prstGeom prst="straightConnector1">
            <a:avLst/>
          </a:prstGeom>
          <a:ln>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9" name="決策 78">
            <a:extLst>
              <a:ext uri="{FF2B5EF4-FFF2-40B4-BE49-F238E27FC236}">
                <a16:creationId xmlns:a16="http://schemas.microsoft.com/office/drawing/2014/main" id="{D7F6E4AF-2453-4A4F-B4DF-8AC081067A17}"/>
              </a:ext>
            </a:extLst>
          </p:cNvPr>
          <p:cNvSpPr/>
          <p:nvPr/>
        </p:nvSpPr>
        <p:spPr>
          <a:xfrm>
            <a:off x="3102666" y="2945428"/>
            <a:ext cx="1992426" cy="1008312"/>
          </a:xfrm>
          <a:prstGeom prst="flowChartDecision">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200">
                <a:solidFill>
                  <a:schemeClr val="bg2"/>
                </a:solidFill>
              </a:rPr>
              <a:t>Find neck? </a:t>
            </a:r>
            <a:endParaRPr kumimoji="1" lang="zh-TW" altLang="en-US" sz="1200">
              <a:solidFill>
                <a:schemeClr val="bg2"/>
              </a:solidFill>
            </a:endParaRPr>
          </a:p>
        </p:txBody>
      </p:sp>
      <p:sp>
        <p:nvSpPr>
          <p:cNvPr id="87" name="矩形 86">
            <a:extLst>
              <a:ext uri="{FF2B5EF4-FFF2-40B4-BE49-F238E27FC236}">
                <a16:creationId xmlns:a16="http://schemas.microsoft.com/office/drawing/2014/main" id="{B03C93C9-6432-6146-AE31-2423CCA0D5C9}"/>
              </a:ext>
            </a:extLst>
          </p:cNvPr>
          <p:cNvSpPr/>
          <p:nvPr/>
        </p:nvSpPr>
        <p:spPr>
          <a:xfrm>
            <a:off x="5818524" y="3102151"/>
            <a:ext cx="2099978" cy="694866"/>
          </a:xfrm>
          <a:prstGeom prst="rect">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200">
                <a:solidFill>
                  <a:schemeClr val="bg2"/>
                </a:solidFill>
              </a:rPr>
              <a:t>x = neck x</a:t>
            </a:r>
          </a:p>
          <a:p>
            <a:pPr algn="ctr"/>
            <a:r>
              <a:rPr kumimoji="1" lang="en-US" altLang="zh-TW" sz="1200">
                <a:solidFill>
                  <a:schemeClr val="bg2"/>
                </a:solidFill>
              </a:rPr>
              <a:t>y = neck y + 3*(neck _y – nose_y) </a:t>
            </a:r>
          </a:p>
        </p:txBody>
      </p:sp>
      <p:cxnSp>
        <p:nvCxnSpPr>
          <p:cNvPr id="89" name="直線箭頭接點 88">
            <a:extLst>
              <a:ext uri="{FF2B5EF4-FFF2-40B4-BE49-F238E27FC236}">
                <a16:creationId xmlns:a16="http://schemas.microsoft.com/office/drawing/2014/main" id="{49612AB8-2B69-5F4D-8747-2245D7E6D300}"/>
              </a:ext>
            </a:extLst>
          </p:cNvPr>
          <p:cNvCxnSpPr>
            <a:cxnSpLocks/>
            <a:stCxn id="79" idx="2"/>
          </p:cNvCxnSpPr>
          <p:nvPr/>
        </p:nvCxnSpPr>
        <p:spPr>
          <a:xfrm>
            <a:off x="4098879" y="3953740"/>
            <a:ext cx="0" cy="300598"/>
          </a:xfrm>
          <a:prstGeom prst="straightConnector1">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94" name="矩形 93">
            <a:extLst>
              <a:ext uri="{FF2B5EF4-FFF2-40B4-BE49-F238E27FC236}">
                <a16:creationId xmlns:a16="http://schemas.microsoft.com/office/drawing/2014/main" id="{486AAF1B-4869-3F48-8990-D4D4F6378B0D}"/>
              </a:ext>
            </a:extLst>
          </p:cNvPr>
          <p:cNvSpPr/>
          <p:nvPr/>
        </p:nvSpPr>
        <p:spPr>
          <a:xfrm>
            <a:off x="3193552" y="4268619"/>
            <a:ext cx="1814817" cy="694866"/>
          </a:xfrm>
          <a:prstGeom prst="rect">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200">
                <a:solidFill>
                  <a:schemeClr val="bg2"/>
                </a:solidFill>
              </a:rPr>
              <a:t>human not found</a:t>
            </a:r>
            <a:endParaRPr kumimoji="1" lang="zh-TW" altLang="en-US" sz="1200">
              <a:solidFill>
                <a:schemeClr val="bg2"/>
              </a:solidFill>
            </a:endParaRPr>
          </a:p>
        </p:txBody>
      </p:sp>
      <p:cxnSp>
        <p:nvCxnSpPr>
          <p:cNvPr id="95" name="直線箭頭接點 94">
            <a:extLst>
              <a:ext uri="{FF2B5EF4-FFF2-40B4-BE49-F238E27FC236}">
                <a16:creationId xmlns:a16="http://schemas.microsoft.com/office/drawing/2014/main" id="{407B985C-BFA0-9B47-87EE-B6E654AC1F97}"/>
              </a:ext>
            </a:extLst>
          </p:cNvPr>
          <p:cNvCxnSpPr>
            <a:cxnSpLocks/>
          </p:cNvCxnSpPr>
          <p:nvPr/>
        </p:nvCxnSpPr>
        <p:spPr>
          <a:xfrm flipV="1">
            <a:off x="5080384" y="3456864"/>
            <a:ext cx="730707" cy="4642"/>
          </a:xfrm>
          <a:prstGeom prst="straightConnector1">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8" name="直線箭頭接點 7">
            <a:extLst>
              <a:ext uri="{FF2B5EF4-FFF2-40B4-BE49-F238E27FC236}">
                <a16:creationId xmlns:a16="http://schemas.microsoft.com/office/drawing/2014/main" id="{EEC18F10-DF4E-804B-BF1A-3A0ED1E0BECA}"/>
              </a:ext>
            </a:extLst>
          </p:cNvPr>
          <p:cNvCxnSpPr>
            <a:cxnSpLocks/>
            <a:endCxn id="10" idx="1"/>
          </p:cNvCxnSpPr>
          <p:nvPr/>
        </p:nvCxnSpPr>
        <p:spPr>
          <a:xfrm flipV="1">
            <a:off x="9264352" y="3122735"/>
            <a:ext cx="1637402" cy="1746425"/>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0" name="矩形 9">
            <a:extLst>
              <a:ext uri="{FF2B5EF4-FFF2-40B4-BE49-F238E27FC236}">
                <a16:creationId xmlns:a16="http://schemas.microsoft.com/office/drawing/2014/main" id="{427F5F21-6327-3740-A57F-9BAEFF23E55E}"/>
              </a:ext>
            </a:extLst>
          </p:cNvPr>
          <p:cNvSpPr/>
          <p:nvPr/>
        </p:nvSpPr>
        <p:spPr>
          <a:xfrm>
            <a:off x="10901754" y="2938069"/>
            <a:ext cx="1313180" cy="369332"/>
          </a:xfrm>
          <a:prstGeom prst="rect">
            <a:avLst/>
          </a:prstGeom>
        </p:spPr>
        <p:txBody>
          <a:bodyPr wrap="none">
            <a:spAutoFit/>
          </a:bodyPr>
          <a:lstStyle/>
          <a:p>
            <a:r>
              <a:rPr kumimoji="1" lang="en-US" altLang="zh-TW">
                <a:solidFill>
                  <a:schemeClr val="tx1">
                    <a:lumMod val="75000"/>
                    <a:lumOff val="25000"/>
                  </a:schemeClr>
                </a:solidFill>
              </a:rPr>
              <a:t>origin point</a:t>
            </a:r>
            <a:endParaRPr lang="zh-TW" altLang="en-US"/>
          </a:p>
        </p:txBody>
      </p:sp>
      <p:sp>
        <p:nvSpPr>
          <p:cNvPr id="39" name="矩形 38">
            <a:extLst>
              <a:ext uri="{FF2B5EF4-FFF2-40B4-BE49-F238E27FC236}">
                <a16:creationId xmlns:a16="http://schemas.microsoft.com/office/drawing/2014/main" id="{B000F0E3-EC5A-4E46-9C6C-451984345223}"/>
              </a:ext>
            </a:extLst>
          </p:cNvPr>
          <p:cNvSpPr/>
          <p:nvPr/>
        </p:nvSpPr>
        <p:spPr>
          <a:xfrm>
            <a:off x="10948252" y="4448628"/>
            <a:ext cx="1268296" cy="307777"/>
          </a:xfrm>
          <a:prstGeom prst="rect">
            <a:avLst/>
          </a:prstGeom>
        </p:spPr>
        <p:txBody>
          <a:bodyPr wrap="none">
            <a:spAutoFit/>
          </a:bodyPr>
          <a:lstStyle/>
          <a:p>
            <a:r>
              <a:rPr kumimoji="1" lang="en-US" altLang="zh-TW" sz="1400" dirty="0">
                <a:solidFill>
                  <a:srgbClr val="FF0000"/>
                </a:solidFill>
              </a:rPr>
              <a:t>Improve point</a:t>
            </a:r>
            <a:endParaRPr lang="zh-TW" altLang="en-US" sz="1400" dirty="0">
              <a:solidFill>
                <a:srgbClr val="FF0000"/>
              </a:solidFill>
            </a:endParaRPr>
          </a:p>
        </p:txBody>
      </p:sp>
      <p:cxnSp>
        <p:nvCxnSpPr>
          <p:cNvPr id="40" name="直線箭頭接點 39">
            <a:extLst>
              <a:ext uri="{FF2B5EF4-FFF2-40B4-BE49-F238E27FC236}">
                <a16:creationId xmlns:a16="http://schemas.microsoft.com/office/drawing/2014/main" id="{82F62F4E-4E09-C549-AEA8-DDA996A6EDD4}"/>
              </a:ext>
            </a:extLst>
          </p:cNvPr>
          <p:cNvCxnSpPr>
            <a:cxnSpLocks/>
          </p:cNvCxnSpPr>
          <p:nvPr/>
        </p:nvCxnSpPr>
        <p:spPr>
          <a:xfrm flipV="1">
            <a:off x="9408368" y="4629125"/>
            <a:ext cx="1539884" cy="1032123"/>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41" name="矩形 40">
            <a:extLst>
              <a:ext uri="{FF2B5EF4-FFF2-40B4-BE49-F238E27FC236}">
                <a16:creationId xmlns:a16="http://schemas.microsoft.com/office/drawing/2014/main" id="{5A31485C-47DA-D044-9DB8-DA151518186C}"/>
              </a:ext>
            </a:extLst>
          </p:cNvPr>
          <p:cNvSpPr/>
          <p:nvPr/>
        </p:nvSpPr>
        <p:spPr>
          <a:xfrm>
            <a:off x="4967020" y="1619028"/>
            <a:ext cx="543739" cy="369332"/>
          </a:xfrm>
          <a:prstGeom prst="rect">
            <a:avLst/>
          </a:prstGeom>
        </p:spPr>
        <p:txBody>
          <a:bodyPr wrap="none">
            <a:spAutoFit/>
          </a:bodyPr>
          <a:lstStyle/>
          <a:p>
            <a:r>
              <a:rPr kumimoji="1" lang="en-US" altLang="zh-TW">
                <a:solidFill>
                  <a:schemeClr val="tx1">
                    <a:lumMod val="75000"/>
                    <a:lumOff val="25000"/>
                  </a:schemeClr>
                </a:solidFill>
              </a:rPr>
              <a:t>yes</a:t>
            </a:r>
            <a:endParaRPr lang="zh-TW" altLang="en-US"/>
          </a:p>
        </p:txBody>
      </p:sp>
      <p:sp>
        <p:nvSpPr>
          <p:cNvPr id="43" name="矩形 42">
            <a:extLst>
              <a:ext uri="{FF2B5EF4-FFF2-40B4-BE49-F238E27FC236}">
                <a16:creationId xmlns:a16="http://schemas.microsoft.com/office/drawing/2014/main" id="{E0D2B0DF-BE26-5644-BE22-88C4963B41B6}"/>
              </a:ext>
            </a:extLst>
          </p:cNvPr>
          <p:cNvSpPr/>
          <p:nvPr/>
        </p:nvSpPr>
        <p:spPr>
          <a:xfrm>
            <a:off x="5027218" y="3074047"/>
            <a:ext cx="543739" cy="369332"/>
          </a:xfrm>
          <a:prstGeom prst="rect">
            <a:avLst/>
          </a:prstGeom>
          <a:ln>
            <a:noFill/>
          </a:ln>
        </p:spPr>
        <p:txBody>
          <a:bodyPr wrap="none">
            <a:spAutoFit/>
          </a:bodyPr>
          <a:lstStyle/>
          <a:p>
            <a:r>
              <a:rPr kumimoji="1" lang="en-US" altLang="zh-TW">
                <a:solidFill>
                  <a:schemeClr val="bg2"/>
                </a:solidFill>
              </a:rPr>
              <a:t>yes</a:t>
            </a:r>
            <a:endParaRPr lang="zh-TW" altLang="en-US">
              <a:solidFill>
                <a:schemeClr val="bg2"/>
              </a:solidFill>
            </a:endParaRPr>
          </a:p>
        </p:txBody>
      </p:sp>
      <p:sp>
        <p:nvSpPr>
          <p:cNvPr id="45" name="矩形 44">
            <a:extLst>
              <a:ext uri="{FF2B5EF4-FFF2-40B4-BE49-F238E27FC236}">
                <a16:creationId xmlns:a16="http://schemas.microsoft.com/office/drawing/2014/main" id="{AB46FC85-E68C-E243-9F4E-B55DB02058FA}"/>
              </a:ext>
            </a:extLst>
          </p:cNvPr>
          <p:cNvSpPr/>
          <p:nvPr/>
        </p:nvSpPr>
        <p:spPr>
          <a:xfrm>
            <a:off x="4150492" y="3887139"/>
            <a:ext cx="441146" cy="369332"/>
          </a:xfrm>
          <a:prstGeom prst="rect">
            <a:avLst/>
          </a:prstGeom>
          <a:ln>
            <a:noFill/>
          </a:ln>
        </p:spPr>
        <p:txBody>
          <a:bodyPr wrap="none">
            <a:spAutoFit/>
          </a:bodyPr>
          <a:lstStyle/>
          <a:p>
            <a:r>
              <a:rPr kumimoji="1" lang="en-US" altLang="zh-TW">
                <a:solidFill>
                  <a:schemeClr val="bg2"/>
                </a:solidFill>
              </a:rPr>
              <a:t>no</a:t>
            </a:r>
            <a:endParaRPr lang="zh-TW" altLang="en-US">
              <a:solidFill>
                <a:schemeClr val="bg2"/>
              </a:solidFill>
            </a:endParaRPr>
          </a:p>
        </p:txBody>
      </p:sp>
      <p:sp>
        <p:nvSpPr>
          <p:cNvPr id="46" name="矩形 45">
            <a:extLst>
              <a:ext uri="{FF2B5EF4-FFF2-40B4-BE49-F238E27FC236}">
                <a16:creationId xmlns:a16="http://schemas.microsoft.com/office/drawing/2014/main" id="{08CF97EF-07FC-0F49-B077-101306BCBF6F}"/>
              </a:ext>
            </a:extLst>
          </p:cNvPr>
          <p:cNvSpPr/>
          <p:nvPr/>
        </p:nvSpPr>
        <p:spPr>
          <a:xfrm>
            <a:off x="1767983" y="5154522"/>
            <a:ext cx="543739" cy="369332"/>
          </a:xfrm>
          <a:prstGeom prst="rect">
            <a:avLst/>
          </a:prstGeom>
          <a:ln>
            <a:noFill/>
          </a:ln>
        </p:spPr>
        <p:txBody>
          <a:bodyPr wrap="none">
            <a:spAutoFit/>
          </a:bodyPr>
          <a:lstStyle/>
          <a:p>
            <a:r>
              <a:rPr kumimoji="1" lang="en-US" altLang="zh-TW">
                <a:solidFill>
                  <a:schemeClr val="bg2"/>
                </a:solidFill>
              </a:rPr>
              <a:t>yes</a:t>
            </a:r>
            <a:endParaRPr lang="zh-TW" altLang="en-US">
              <a:solidFill>
                <a:schemeClr val="bg2"/>
              </a:solidFill>
            </a:endParaRPr>
          </a:p>
        </p:txBody>
      </p:sp>
      <p:sp>
        <p:nvSpPr>
          <p:cNvPr id="47" name="矩形 46">
            <a:extLst>
              <a:ext uri="{FF2B5EF4-FFF2-40B4-BE49-F238E27FC236}">
                <a16:creationId xmlns:a16="http://schemas.microsoft.com/office/drawing/2014/main" id="{5AA5DD27-8947-9342-8712-4AB900F8734E}"/>
              </a:ext>
            </a:extLst>
          </p:cNvPr>
          <p:cNvSpPr/>
          <p:nvPr/>
        </p:nvSpPr>
        <p:spPr>
          <a:xfrm>
            <a:off x="2701843" y="4343814"/>
            <a:ext cx="441146" cy="369332"/>
          </a:xfrm>
          <a:prstGeom prst="rect">
            <a:avLst/>
          </a:prstGeom>
          <a:ln>
            <a:noFill/>
          </a:ln>
        </p:spPr>
        <p:txBody>
          <a:bodyPr wrap="none">
            <a:spAutoFit/>
          </a:bodyPr>
          <a:lstStyle/>
          <a:p>
            <a:r>
              <a:rPr kumimoji="1" lang="en-US" altLang="zh-TW">
                <a:solidFill>
                  <a:schemeClr val="bg2"/>
                </a:solidFill>
              </a:rPr>
              <a:t>no</a:t>
            </a:r>
            <a:endParaRPr lang="zh-TW" altLang="en-US">
              <a:solidFill>
                <a:schemeClr val="bg2"/>
              </a:solidFill>
            </a:endParaRPr>
          </a:p>
        </p:txBody>
      </p:sp>
      <p:sp>
        <p:nvSpPr>
          <p:cNvPr id="11" name="橢圓 10">
            <a:extLst>
              <a:ext uri="{FF2B5EF4-FFF2-40B4-BE49-F238E27FC236}">
                <a16:creationId xmlns:a16="http://schemas.microsoft.com/office/drawing/2014/main" id="{6FA9F383-639B-F449-A1B2-402DF3DD1453}"/>
              </a:ext>
            </a:extLst>
          </p:cNvPr>
          <p:cNvSpPr/>
          <p:nvPr/>
        </p:nvSpPr>
        <p:spPr>
          <a:xfrm>
            <a:off x="9376011" y="2665295"/>
            <a:ext cx="128121" cy="12812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2" name="文字方塊 11">
            <a:extLst>
              <a:ext uri="{FF2B5EF4-FFF2-40B4-BE49-F238E27FC236}">
                <a16:creationId xmlns:a16="http://schemas.microsoft.com/office/drawing/2014/main" id="{A9FC1F1C-8DD7-134E-BA98-DFD616C093E5}"/>
              </a:ext>
            </a:extLst>
          </p:cNvPr>
          <p:cNvSpPr txBox="1"/>
          <p:nvPr/>
        </p:nvSpPr>
        <p:spPr>
          <a:xfrm>
            <a:off x="8703765" y="2346747"/>
            <a:ext cx="2387625" cy="307777"/>
          </a:xfrm>
          <a:prstGeom prst="rect">
            <a:avLst/>
          </a:prstGeom>
          <a:noFill/>
        </p:spPr>
        <p:txBody>
          <a:bodyPr wrap="square" rtlCol="0">
            <a:spAutoFit/>
          </a:bodyPr>
          <a:lstStyle/>
          <a:p>
            <a:r>
              <a:rPr kumimoji="1" lang="en-US" altLang="zh-TW" sz="1400" b="1">
                <a:solidFill>
                  <a:schemeClr val="bg1"/>
                </a:solidFill>
              </a:rPr>
              <a:t>(neck_x,neck_y)</a:t>
            </a:r>
            <a:endParaRPr kumimoji="1" lang="zh-TW" altLang="en-US" sz="1400" b="1">
              <a:solidFill>
                <a:schemeClr val="bg1"/>
              </a:solidFill>
            </a:endParaRPr>
          </a:p>
        </p:txBody>
      </p:sp>
      <p:sp>
        <p:nvSpPr>
          <p:cNvPr id="14" name="文字方塊 13">
            <a:extLst>
              <a:ext uri="{FF2B5EF4-FFF2-40B4-BE49-F238E27FC236}">
                <a16:creationId xmlns:a16="http://schemas.microsoft.com/office/drawing/2014/main" id="{E5DD8267-F2AB-7541-B3A8-48206273261D}"/>
              </a:ext>
            </a:extLst>
          </p:cNvPr>
          <p:cNvSpPr txBox="1"/>
          <p:nvPr/>
        </p:nvSpPr>
        <p:spPr>
          <a:xfrm>
            <a:off x="9571625" y="4044159"/>
            <a:ext cx="1100610" cy="307777"/>
          </a:xfrm>
          <a:prstGeom prst="rect">
            <a:avLst/>
          </a:prstGeom>
          <a:noFill/>
        </p:spPr>
        <p:txBody>
          <a:bodyPr wrap="square" rtlCol="0">
            <a:spAutoFit/>
          </a:bodyPr>
          <a:lstStyle/>
          <a:p>
            <a:r>
              <a:rPr kumimoji="1" lang="en-US" altLang="zh-TW" sz="1400" b="1">
                <a:solidFill>
                  <a:schemeClr val="bg1"/>
                </a:solidFill>
              </a:rPr>
              <a:t>bow</a:t>
            </a:r>
            <a:endParaRPr kumimoji="1" lang="zh-TW" altLang="en-US" sz="1400" b="1">
              <a:solidFill>
                <a:schemeClr val="bg1"/>
              </a:solidFill>
            </a:endParaRPr>
          </a:p>
        </p:txBody>
      </p:sp>
      <p:sp>
        <p:nvSpPr>
          <p:cNvPr id="15" name="弧線 14">
            <a:extLst>
              <a:ext uri="{FF2B5EF4-FFF2-40B4-BE49-F238E27FC236}">
                <a16:creationId xmlns:a16="http://schemas.microsoft.com/office/drawing/2014/main" id="{A3B5B278-C5FD-C64D-9BE2-65DAC6C52BBC}"/>
              </a:ext>
            </a:extLst>
          </p:cNvPr>
          <p:cNvSpPr/>
          <p:nvPr/>
        </p:nvSpPr>
        <p:spPr>
          <a:xfrm>
            <a:off x="9339963" y="2808861"/>
            <a:ext cx="328337" cy="443210"/>
          </a:xfrm>
          <a:prstGeom prst="arc">
            <a:avLst/>
          </a:prstGeom>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TW" altLang="en-US">
              <a:solidFill>
                <a:schemeClr val="bg1"/>
              </a:solidFill>
            </a:endParaRPr>
          </a:p>
        </p:txBody>
      </p:sp>
      <p:sp>
        <p:nvSpPr>
          <p:cNvPr id="18" name="弧線 17">
            <a:extLst>
              <a:ext uri="{FF2B5EF4-FFF2-40B4-BE49-F238E27FC236}">
                <a16:creationId xmlns:a16="http://schemas.microsoft.com/office/drawing/2014/main" id="{79CDA9F9-9598-0748-BB45-B2EA729ACC2A}"/>
              </a:ext>
            </a:extLst>
          </p:cNvPr>
          <p:cNvSpPr/>
          <p:nvPr/>
        </p:nvSpPr>
        <p:spPr>
          <a:xfrm>
            <a:off x="9035840" y="2783228"/>
            <a:ext cx="776435" cy="1516578"/>
          </a:xfrm>
          <a:prstGeom prst="arc">
            <a:avLst>
              <a:gd name="adj1" fmla="val 16200000"/>
              <a:gd name="adj2" fmla="val 4344970"/>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TW" altLang="en-US">
              <a:solidFill>
                <a:srgbClr val="FF0000"/>
              </a:solidFill>
            </a:endParaRPr>
          </a:p>
        </p:txBody>
      </p:sp>
      <p:cxnSp>
        <p:nvCxnSpPr>
          <p:cNvPr id="20" name="直線箭頭接點 19">
            <a:extLst>
              <a:ext uri="{FF2B5EF4-FFF2-40B4-BE49-F238E27FC236}">
                <a16:creationId xmlns:a16="http://schemas.microsoft.com/office/drawing/2014/main" id="{3BC3F1A9-AF2D-0342-9A27-EC7476989B78}"/>
              </a:ext>
            </a:extLst>
          </p:cNvPr>
          <p:cNvCxnSpPr>
            <a:cxnSpLocks/>
          </p:cNvCxnSpPr>
          <p:nvPr/>
        </p:nvCxnSpPr>
        <p:spPr>
          <a:xfrm>
            <a:off x="7536160" y="2204864"/>
            <a:ext cx="1931997" cy="133665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8" name="弧線 47">
            <a:extLst>
              <a:ext uri="{FF2B5EF4-FFF2-40B4-BE49-F238E27FC236}">
                <a16:creationId xmlns:a16="http://schemas.microsoft.com/office/drawing/2014/main" id="{DFBB7E3B-AB87-1B49-93B6-B15740332970}"/>
              </a:ext>
            </a:extLst>
          </p:cNvPr>
          <p:cNvSpPr/>
          <p:nvPr/>
        </p:nvSpPr>
        <p:spPr>
          <a:xfrm rot="742268">
            <a:off x="8983445" y="4220888"/>
            <a:ext cx="776435" cy="1516578"/>
          </a:xfrm>
          <a:prstGeom prst="arc">
            <a:avLst>
              <a:gd name="adj1" fmla="val 16200000"/>
              <a:gd name="adj2" fmla="val 4344970"/>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TW" altLang="en-US">
              <a:solidFill>
                <a:srgbClr val="FF0000"/>
              </a:solidFill>
            </a:endParaRPr>
          </a:p>
        </p:txBody>
      </p:sp>
    </p:spTree>
    <p:extLst>
      <p:ext uri="{BB962C8B-B14F-4D97-AF65-F5344CB8AC3E}">
        <p14:creationId xmlns:p14="http://schemas.microsoft.com/office/powerpoint/2010/main" val="160734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39"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圖片 34">
            <a:extLst>
              <a:ext uri="{FF2B5EF4-FFF2-40B4-BE49-F238E27FC236}">
                <a16:creationId xmlns:a16="http://schemas.microsoft.com/office/drawing/2014/main" id="{113694C8-EBFE-4C7C-B96E-B6A5093D0DBF}"/>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8302374" y="1413585"/>
            <a:ext cx="2396687" cy="4856016"/>
          </a:xfrm>
          <a:prstGeom prst="rect">
            <a:avLst/>
          </a:prstGeom>
        </p:spPr>
      </p:pic>
      <p:sp>
        <p:nvSpPr>
          <p:cNvPr id="5" name="標題 4"/>
          <p:cNvSpPr>
            <a:spLocks noGrp="1"/>
          </p:cNvSpPr>
          <p:nvPr>
            <p:ph type="title"/>
          </p:nvPr>
        </p:nvSpPr>
        <p:spPr/>
        <p:txBody>
          <a:bodyPr>
            <a:normAutofit/>
          </a:bodyPr>
          <a:lstStyle/>
          <a:p>
            <a:r>
              <a:rPr lang="en-US" altLang="zh-TW" dirty="0"/>
              <a:t>Improved Feet Position Estimation</a:t>
            </a:r>
            <a:r>
              <a:rPr lang="zh-TW" altLang="en-US" dirty="0"/>
              <a:t> </a:t>
            </a:r>
            <a:r>
              <a:rPr lang="en-US" altLang="zh-TW" dirty="0"/>
              <a:t>Algorithm </a:t>
            </a:r>
            <a:endParaRPr lang="zh-TW" altLang="en-US" dirty="0"/>
          </a:p>
        </p:txBody>
      </p:sp>
      <p:sp>
        <p:nvSpPr>
          <p:cNvPr id="4" name="投影片編號版面配置區 3"/>
          <p:cNvSpPr>
            <a:spLocks noGrp="1"/>
          </p:cNvSpPr>
          <p:nvPr>
            <p:ph type="sldNum" sz="quarter" idx="12"/>
          </p:nvPr>
        </p:nvSpPr>
        <p:spPr/>
        <p:txBody>
          <a:bodyPr/>
          <a:lstStyle/>
          <a:p>
            <a:fld id="{73DA0BB7-265A-403C-9275-D587AB510EDC}" type="slidenum">
              <a:rPr lang="zh-TW" altLang="en-US" smtClean="0"/>
              <a:pPr/>
              <a:t>34</a:t>
            </a:fld>
            <a:endParaRPr lang="zh-TW" altLang="en-US" dirty="0"/>
          </a:p>
        </p:txBody>
      </p:sp>
      <p:sp>
        <p:nvSpPr>
          <p:cNvPr id="3" name="圓角矩形 2">
            <a:extLst>
              <a:ext uri="{FF2B5EF4-FFF2-40B4-BE49-F238E27FC236}">
                <a16:creationId xmlns:a16="http://schemas.microsoft.com/office/drawing/2014/main" id="{8128323F-A15F-E54A-8ADC-F847CC8641E5}"/>
              </a:ext>
            </a:extLst>
          </p:cNvPr>
          <p:cNvSpPr/>
          <p:nvPr/>
        </p:nvSpPr>
        <p:spPr>
          <a:xfrm>
            <a:off x="896806" y="1557373"/>
            <a:ext cx="1814817" cy="439429"/>
          </a:xfrm>
          <a:prstGeom prst="round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200">
                <a:solidFill>
                  <a:schemeClr val="bg2"/>
                </a:solidFill>
              </a:rPr>
              <a:t>Image Capture</a:t>
            </a:r>
            <a:endParaRPr kumimoji="1" lang="zh-TW" altLang="en-US" sz="1200">
              <a:solidFill>
                <a:schemeClr val="bg2"/>
              </a:solidFill>
            </a:endParaRPr>
          </a:p>
        </p:txBody>
      </p:sp>
      <p:cxnSp>
        <p:nvCxnSpPr>
          <p:cNvPr id="9" name="直線箭頭接點 8">
            <a:extLst>
              <a:ext uri="{FF2B5EF4-FFF2-40B4-BE49-F238E27FC236}">
                <a16:creationId xmlns:a16="http://schemas.microsoft.com/office/drawing/2014/main" id="{5132AF68-538B-5547-9843-BB22A67D5DBC}"/>
              </a:ext>
            </a:extLst>
          </p:cNvPr>
          <p:cNvCxnSpPr>
            <a:cxnSpLocks/>
            <a:stCxn id="3" idx="2"/>
            <a:endCxn id="30" idx="0"/>
          </p:cNvCxnSpPr>
          <p:nvPr/>
        </p:nvCxnSpPr>
        <p:spPr>
          <a:xfrm>
            <a:off x="1804215" y="1996802"/>
            <a:ext cx="7429" cy="383071"/>
          </a:xfrm>
          <a:prstGeom prst="straightConnector1">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箭頭接點 12">
            <a:extLst>
              <a:ext uri="{FF2B5EF4-FFF2-40B4-BE49-F238E27FC236}">
                <a16:creationId xmlns:a16="http://schemas.microsoft.com/office/drawing/2014/main" id="{4D0D0CB3-EB87-064D-A25B-9F247781EDC2}"/>
              </a:ext>
            </a:extLst>
          </p:cNvPr>
          <p:cNvCxnSpPr>
            <a:cxnSpLocks/>
            <a:stCxn id="30" idx="2"/>
            <a:endCxn id="33" idx="0"/>
          </p:cNvCxnSpPr>
          <p:nvPr/>
        </p:nvCxnSpPr>
        <p:spPr>
          <a:xfrm flipH="1">
            <a:off x="1804215" y="2819108"/>
            <a:ext cx="7429" cy="353457"/>
          </a:xfrm>
          <a:prstGeom prst="straightConnector1">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30" name="矩形 29">
            <a:extLst>
              <a:ext uri="{FF2B5EF4-FFF2-40B4-BE49-F238E27FC236}">
                <a16:creationId xmlns:a16="http://schemas.microsoft.com/office/drawing/2014/main" id="{030F43F2-DA5D-EE48-974B-CFD9E8537B29}"/>
              </a:ext>
            </a:extLst>
          </p:cNvPr>
          <p:cNvSpPr/>
          <p:nvPr/>
        </p:nvSpPr>
        <p:spPr>
          <a:xfrm>
            <a:off x="911665" y="2379873"/>
            <a:ext cx="1799958" cy="439235"/>
          </a:xfrm>
          <a:prstGeom prst="rect">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200">
                <a:solidFill>
                  <a:schemeClr val="bg2"/>
                </a:solidFill>
              </a:rPr>
              <a:t>OpenPose</a:t>
            </a:r>
          </a:p>
          <a:p>
            <a:pPr algn="ctr"/>
            <a:r>
              <a:rPr kumimoji="1" lang="en-US" altLang="zh-TW" sz="1200">
                <a:solidFill>
                  <a:schemeClr val="bg2"/>
                </a:solidFill>
              </a:rPr>
              <a:t>Estimation</a:t>
            </a:r>
          </a:p>
        </p:txBody>
      </p:sp>
      <p:sp>
        <p:nvSpPr>
          <p:cNvPr id="33" name="矩形 32">
            <a:extLst>
              <a:ext uri="{FF2B5EF4-FFF2-40B4-BE49-F238E27FC236}">
                <a16:creationId xmlns:a16="http://schemas.microsoft.com/office/drawing/2014/main" id="{B40A3052-4003-0547-A850-A8CE157B1DD0}"/>
              </a:ext>
            </a:extLst>
          </p:cNvPr>
          <p:cNvSpPr/>
          <p:nvPr/>
        </p:nvSpPr>
        <p:spPr>
          <a:xfrm>
            <a:off x="896806" y="3172565"/>
            <a:ext cx="1814817" cy="694866"/>
          </a:xfrm>
          <a:prstGeom prst="rect">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200">
                <a:solidFill>
                  <a:schemeClr val="bg2"/>
                </a:solidFill>
              </a:rPr>
              <a:t>Extract</a:t>
            </a:r>
            <a:r>
              <a:rPr kumimoji="1" lang="zh-TW" altLang="en-US" sz="1200">
                <a:solidFill>
                  <a:schemeClr val="bg2"/>
                </a:solidFill>
              </a:rPr>
              <a:t> </a:t>
            </a:r>
            <a:r>
              <a:rPr kumimoji="1" lang="en-US" altLang="zh-TW" sz="1200">
                <a:solidFill>
                  <a:schemeClr val="bg2"/>
                </a:solidFill>
              </a:rPr>
              <a:t>Several</a:t>
            </a:r>
          </a:p>
          <a:p>
            <a:pPr algn="ctr"/>
            <a:r>
              <a:rPr kumimoji="1" lang="en-US" altLang="zh-TW" sz="1200">
                <a:solidFill>
                  <a:schemeClr val="bg2"/>
                </a:solidFill>
              </a:rPr>
              <a:t>Body Points</a:t>
            </a:r>
            <a:endParaRPr kumimoji="1" lang="zh-TW" altLang="en-US" sz="1200">
              <a:solidFill>
                <a:schemeClr val="bg2"/>
              </a:solidFill>
            </a:endParaRPr>
          </a:p>
        </p:txBody>
      </p:sp>
      <p:sp>
        <p:nvSpPr>
          <p:cNvPr id="34" name="決策 33">
            <a:extLst>
              <a:ext uri="{FF2B5EF4-FFF2-40B4-BE49-F238E27FC236}">
                <a16:creationId xmlns:a16="http://schemas.microsoft.com/office/drawing/2014/main" id="{36A89826-BEFF-8F44-A5E1-7A31BBF86C4F}"/>
              </a:ext>
            </a:extLst>
          </p:cNvPr>
          <p:cNvSpPr/>
          <p:nvPr/>
        </p:nvSpPr>
        <p:spPr>
          <a:xfrm>
            <a:off x="808001" y="4220888"/>
            <a:ext cx="1992426" cy="1008312"/>
          </a:xfrm>
          <a:prstGeom prst="flowChartDecision">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200">
                <a:solidFill>
                  <a:schemeClr val="bg2"/>
                </a:solidFill>
              </a:rPr>
              <a:t>Find ankles? </a:t>
            </a:r>
            <a:endParaRPr kumimoji="1" lang="zh-TW" altLang="en-US" sz="1200">
              <a:solidFill>
                <a:schemeClr val="bg2"/>
              </a:solidFill>
            </a:endParaRPr>
          </a:p>
        </p:txBody>
      </p:sp>
      <p:cxnSp>
        <p:nvCxnSpPr>
          <p:cNvPr id="36" name="直線箭頭接點 35">
            <a:extLst>
              <a:ext uri="{FF2B5EF4-FFF2-40B4-BE49-F238E27FC236}">
                <a16:creationId xmlns:a16="http://schemas.microsoft.com/office/drawing/2014/main" id="{B0AE1C50-BA64-7344-B513-8A924426143C}"/>
              </a:ext>
            </a:extLst>
          </p:cNvPr>
          <p:cNvCxnSpPr>
            <a:cxnSpLocks/>
            <a:stCxn id="33" idx="2"/>
            <a:endCxn id="34" idx="0"/>
          </p:cNvCxnSpPr>
          <p:nvPr/>
        </p:nvCxnSpPr>
        <p:spPr>
          <a:xfrm flipH="1">
            <a:off x="1804214" y="3867431"/>
            <a:ext cx="1" cy="353457"/>
          </a:xfrm>
          <a:prstGeom prst="straightConnector1">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56" name="直線箭頭接點 55">
            <a:extLst>
              <a:ext uri="{FF2B5EF4-FFF2-40B4-BE49-F238E27FC236}">
                <a16:creationId xmlns:a16="http://schemas.microsoft.com/office/drawing/2014/main" id="{DD166B64-AAFE-D649-A611-7FFD610A5A1A}"/>
              </a:ext>
            </a:extLst>
          </p:cNvPr>
          <p:cNvCxnSpPr>
            <a:cxnSpLocks/>
          </p:cNvCxnSpPr>
          <p:nvPr/>
        </p:nvCxnSpPr>
        <p:spPr>
          <a:xfrm>
            <a:off x="1770099" y="5229200"/>
            <a:ext cx="0" cy="353457"/>
          </a:xfrm>
          <a:prstGeom prst="straightConnector1">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58" name="矩形 57">
            <a:extLst>
              <a:ext uri="{FF2B5EF4-FFF2-40B4-BE49-F238E27FC236}">
                <a16:creationId xmlns:a16="http://schemas.microsoft.com/office/drawing/2014/main" id="{1664A617-43B4-FA46-B436-E4B81F3F80A1}"/>
              </a:ext>
            </a:extLst>
          </p:cNvPr>
          <p:cNvSpPr/>
          <p:nvPr/>
        </p:nvSpPr>
        <p:spPr>
          <a:xfrm>
            <a:off x="5614693" y="1623752"/>
            <a:ext cx="2578041" cy="872790"/>
          </a:xfrm>
          <a:prstGeom prst="rect">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200" dirty="0">
                <a:solidFill>
                  <a:schemeClr val="bg2"/>
                </a:solidFill>
              </a:rPr>
              <a:t>x = </a:t>
            </a:r>
            <a:r>
              <a:rPr kumimoji="1" lang="en-US" altLang="zh-TW" sz="1200" dirty="0" err="1">
                <a:solidFill>
                  <a:schemeClr val="bg2"/>
                </a:solidFill>
              </a:rPr>
              <a:t>neck_x</a:t>
            </a:r>
            <a:endParaRPr kumimoji="1" lang="en-US" altLang="zh-TW" sz="1200" dirty="0">
              <a:solidFill>
                <a:schemeClr val="bg2"/>
              </a:solidFill>
            </a:endParaRPr>
          </a:p>
          <a:p>
            <a:pPr algn="ctr"/>
            <a:r>
              <a:rPr kumimoji="1" lang="zh-TW" altLang="en-US" sz="1200" dirty="0">
                <a:solidFill>
                  <a:schemeClr val="bg2"/>
                </a:solidFill>
              </a:rPr>
              <a:t>  </a:t>
            </a:r>
            <a:r>
              <a:rPr kumimoji="1" lang="en-US" altLang="zh-TW" sz="1200" dirty="0">
                <a:solidFill>
                  <a:schemeClr val="bg2"/>
                </a:solidFill>
              </a:rPr>
              <a:t>y = neck_</a:t>
            </a:r>
            <a:r>
              <a:rPr kumimoji="1" lang="en-US" altLang="zh-TW" sz="1200" dirty="0" err="1">
                <a:solidFill>
                  <a:schemeClr val="bg2"/>
                </a:solidFill>
              </a:rPr>
              <a:t>y</a:t>
            </a:r>
            <a:r>
              <a:rPr kumimoji="1" lang="en-US" altLang="zh-TW" sz="1200" dirty="0">
                <a:solidFill>
                  <a:schemeClr val="bg2"/>
                </a:solidFill>
              </a:rPr>
              <a:t>+</a:t>
            </a:r>
          </a:p>
          <a:p>
            <a:pPr algn="ctr"/>
            <a:r>
              <a:rPr kumimoji="1" lang="en-US" altLang="zh-TW" sz="1200" dirty="0">
                <a:solidFill>
                  <a:schemeClr val="bg2"/>
                </a:solidFill>
              </a:rPr>
              <a:t>2*(</a:t>
            </a:r>
            <a:r>
              <a:rPr kumimoji="1" lang="en-US" altLang="zh-TW" sz="1200" dirty="0" err="1">
                <a:solidFill>
                  <a:schemeClr val="bg2"/>
                </a:solidFill>
              </a:rPr>
              <a:t>bow_y</a:t>
            </a:r>
            <a:r>
              <a:rPr kumimoji="1" lang="en-US" altLang="zh-TW" sz="1200" dirty="0">
                <a:solidFill>
                  <a:schemeClr val="bg2"/>
                </a:solidFill>
              </a:rPr>
              <a:t> – </a:t>
            </a:r>
            <a:r>
              <a:rPr kumimoji="1" lang="en-US" altLang="zh-TW" sz="1200" dirty="0" err="1">
                <a:solidFill>
                  <a:schemeClr val="bg2"/>
                </a:solidFill>
              </a:rPr>
              <a:t>neck_y</a:t>
            </a:r>
            <a:r>
              <a:rPr kumimoji="1" lang="en-US" altLang="zh-TW" sz="1200" dirty="0">
                <a:solidFill>
                  <a:schemeClr val="bg2"/>
                </a:solidFill>
              </a:rPr>
              <a:t>)</a:t>
            </a:r>
          </a:p>
          <a:p>
            <a:pPr algn="ctr"/>
            <a:r>
              <a:rPr kumimoji="1" lang="en-US" altLang="zh-TW" sz="1200" dirty="0">
                <a:solidFill>
                  <a:schemeClr val="bg2"/>
                </a:solidFill>
              </a:rPr>
              <a:t>return </a:t>
            </a:r>
            <a:r>
              <a:rPr kumimoji="1" lang="en-US" altLang="zh-TW" sz="1200" dirty="0" err="1">
                <a:solidFill>
                  <a:schemeClr val="bg2"/>
                </a:solidFill>
              </a:rPr>
              <a:t>x,y</a:t>
            </a:r>
            <a:endParaRPr kumimoji="1" lang="en-US" altLang="zh-TW" sz="1200" dirty="0">
              <a:solidFill>
                <a:schemeClr val="bg2"/>
              </a:solidFill>
            </a:endParaRPr>
          </a:p>
        </p:txBody>
      </p:sp>
      <p:sp>
        <p:nvSpPr>
          <p:cNvPr id="64" name="決策 63">
            <a:extLst>
              <a:ext uri="{FF2B5EF4-FFF2-40B4-BE49-F238E27FC236}">
                <a16:creationId xmlns:a16="http://schemas.microsoft.com/office/drawing/2014/main" id="{15DE1EF5-7C4E-1B4E-B263-AB91EBF7DA91}"/>
              </a:ext>
            </a:extLst>
          </p:cNvPr>
          <p:cNvSpPr/>
          <p:nvPr/>
        </p:nvSpPr>
        <p:spPr>
          <a:xfrm>
            <a:off x="3091651" y="1572587"/>
            <a:ext cx="1992426" cy="1008312"/>
          </a:xfrm>
          <a:prstGeom prst="flowChartDecision">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200" dirty="0">
                <a:solidFill>
                  <a:schemeClr val="bg2">
                    <a:lumMod val="90000"/>
                  </a:schemeClr>
                </a:solidFill>
              </a:rPr>
              <a:t>Find knees or bows?</a:t>
            </a:r>
          </a:p>
        </p:txBody>
      </p:sp>
      <p:cxnSp>
        <p:nvCxnSpPr>
          <p:cNvPr id="68" name="肘形接點 67">
            <a:extLst>
              <a:ext uri="{FF2B5EF4-FFF2-40B4-BE49-F238E27FC236}">
                <a16:creationId xmlns:a16="http://schemas.microsoft.com/office/drawing/2014/main" id="{AB4240F5-AF30-8D41-9D14-72C82C50364B}"/>
              </a:ext>
            </a:extLst>
          </p:cNvPr>
          <p:cNvCxnSpPr>
            <a:cxnSpLocks/>
            <a:stCxn id="34" idx="3"/>
            <a:endCxn id="64" idx="0"/>
          </p:cNvCxnSpPr>
          <p:nvPr/>
        </p:nvCxnSpPr>
        <p:spPr>
          <a:xfrm flipV="1">
            <a:off x="2800427" y="1572587"/>
            <a:ext cx="1287437" cy="3152457"/>
          </a:xfrm>
          <a:prstGeom prst="bentConnector4">
            <a:avLst>
              <a:gd name="adj1" fmla="val 11310"/>
              <a:gd name="adj2" fmla="val 107251"/>
            </a:avLst>
          </a:prstGeom>
          <a:ln>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0" name="直線箭頭接點 69">
            <a:extLst>
              <a:ext uri="{FF2B5EF4-FFF2-40B4-BE49-F238E27FC236}">
                <a16:creationId xmlns:a16="http://schemas.microsoft.com/office/drawing/2014/main" id="{2A7127A7-F341-2E4A-A1C4-3354943C0A19}"/>
              </a:ext>
            </a:extLst>
          </p:cNvPr>
          <p:cNvCxnSpPr>
            <a:cxnSpLocks/>
          </p:cNvCxnSpPr>
          <p:nvPr/>
        </p:nvCxnSpPr>
        <p:spPr>
          <a:xfrm>
            <a:off x="4087864" y="2580899"/>
            <a:ext cx="0" cy="353457"/>
          </a:xfrm>
          <a:prstGeom prst="straightConnector1">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71" name="矩形 70">
            <a:extLst>
              <a:ext uri="{FF2B5EF4-FFF2-40B4-BE49-F238E27FC236}">
                <a16:creationId xmlns:a16="http://schemas.microsoft.com/office/drawing/2014/main" id="{F5BE4353-6C4D-D54F-A4C7-DE166AB60C5D}"/>
              </a:ext>
            </a:extLst>
          </p:cNvPr>
          <p:cNvSpPr/>
          <p:nvPr/>
        </p:nvSpPr>
        <p:spPr>
          <a:xfrm>
            <a:off x="4099697" y="2516969"/>
            <a:ext cx="441146" cy="369332"/>
          </a:xfrm>
          <a:prstGeom prst="rect">
            <a:avLst/>
          </a:prstGeom>
          <a:ln>
            <a:noFill/>
          </a:ln>
        </p:spPr>
        <p:txBody>
          <a:bodyPr wrap="none">
            <a:spAutoFit/>
          </a:bodyPr>
          <a:lstStyle/>
          <a:p>
            <a:r>
              <a:rPr kumimoji="1" lang="en-US" altLang="zh-TW" dirty="0">
                <a:solidFill>
                  <a:schemeClr val="bg2">
                    <a:lumMod val="90000"/>
                  </a:schemeClr>
                </a:solidFill>
              </a:rPr>
              <a:t>no</a:t>
            </a:r>
            <a:endParaRPr lang="zh-TW" altLang="en-US" dirty="0">
              <a:solidFill>
                <a:schemeClr val="bg2">
                  <a:lumMod val="90000"/>
                </a:schemeClr>
              </a:solidFill>
            </a:endParaRPr>
          </a:p>
        </p:txBody>
      </p:sp>
      <p:sp>
        <p:nvSpPr>
          <p:cNvPr id="73" name="矩形 72">
            <a:extLst>
              <a:ext uri="{FF2B5EF4-FFF2-40B4-BE49-F238E27FC236}">
                <a16:creationId xmlns:a16="http://schemas.microsoft.com/office/drawing/2014/main" id="{095EEC57-B909-1D44-AA3B-5C1260D55221}"/>
              </a:ext>
            </a:extLst>
          </p:cNvPr>
          <p:cNvSpPr/>
          <p:nvPr/>
        </p:nvSpPr>
        <p:spPr>
          <a:xfrm>
            <a:off x="862690" y="5574735"/>
            <a:ext cx="1814817" cy="694866"/>
          </a:xfrm>
          <a:prstGeom prst="rect">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200">
                <a:solidFill>
                  <a:schemeClr val="bg2"/>
                </a:solidFill>
              </a:rPr>
              <a:t>return middle point of</a:t>
            </a:r>
          </a:p>
          <a:p>
            <a:pPr algn="ctr"/>
            <a:r>
              <a:rPr kumimoji="1" lang="en-US" altLang="zh-TW" sz="1200">
                <a:solidFill>
                  <a:schemeClr val="bg2"/>
                </a:solidFill>
              </a:rPr>
              <a:t>ankles</a:t>
            </a:r>
            <a:endParaRPr kumimoji="1" lang="zh-TW" altLang="en-US" sz="1200">
              <a:solidFill>
                <a:schemeClr val="bg2"/>
              </a:solidFill>
            </a:endParaRPr>
          </a:p>
        </p:txBody>
      </p:sp>
      <p:cxnSp>
        <p:nvCxnSpPr>
          <p:cNvPr id="74" name="直線箭頭接點 73">
            <a:extLst>
              <a:ext uri="{FF2B5EF4-FFF2-40B4-BE49-F238E27FC236}">
                <a16:creationId xmlns:a16="http://schemas.microsoft.com/office/drawing/2014/main" id="{63091BA0-AF9B-D24E-8231-E64DC6A15D63}"/>
              </a:ext>
            </a:extLst>
          </p:cNvPr>
          <p:cNvCxnSpPr>
            <a:cxnSpLocks/>
            <a:stCxn id="64" idx="3"/>
            <a:endCxn id="58" idx="1"/>
          </p:cNvCxnSpPr>
          <p:nvPr/>
        </p:nvCxnSpPr>
        <p:spPr>
          <a:xfrm flipV="1">
            <a:off x="5084077" y="2060147"/>
            <a:ext cx="530616" cy="16596"/>
          </a:xfrm>
          <a:prstGeom prst="straightConnector1">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79" name="決策 78">
            <a:extLst>
              <a:ext uri="{FF2B5EF4-FFF2-40B4-BE49-F238E27FC236}">
                <a16:creationId xmlns:a16="http://schemas.microsoft.com/office/drawing/2014/main" id="{D7F6E4AF-2453-4A4F-B4DF-8AC081067A17}"/>
              </a:ext>
            </a:extLst>
          </p:cNvPr>
          <p:cNvSpPr/>
          <p:nvPr/>
        </p:nvSpPr>
        <p:spPr>
          <a:xfrm>
            <a:off x="3102666" y="2945428"/>
            <a:ext cx="1992426" cy="1008312"/>
          </a:xfrm>
          <a:prstGeom prst="flowChartDecisi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200">
                <a:solidFill>
                  <a:schemeClr val="tx1"/>
                </a:solidFill>
              </a:rPr>
              <a:t>Find neck? </a:t>
            </a:r>
            <a:endParaRPr kumimoji="1" lang="zh-TW" altLang="en-US" sz="1200">
              <a:solidFill>
                <a:schemeClr val="tx1"/>
              </a:solidFill>
            </a:endParaRPr>
          </a:p>
        </p:txBody>
      </p:sp>
      <p:sp>
        <p:nvSpPr>
          <p:cNvPr id="87" name="矩形 86">
            <a:extLst>
              <a:ext uri="{FF2B5EF4-FFF2-40B4-BE49-F238E27FC236}">
                <a16:creationId xmlns:a16="http://schemas.microsoft.com/office/drawing/2014/main" id="{B03C93C9-6432-6146-AE31-2423CCA0D5C9}"/>
              </a:ext>
            </a:extLst>
          </p:cNvPr>
          <p:cNvSpPr/>
          <p:nvPr/>
        </p:nvSpPr>
        <p:spPr>
          <a:xfrm>
            <a:off x="5818524" y="3102151"/>
            <a:ext cx="2099978" cy="6948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200" dirty="0">
                <a:solidFill>
                  <a:schemeClr val="tx1"/>
                </a:solidFill>
              </a:rPr>
              <a:t>x = neck</a:t>
            </a:r>
            <a:r>
              <a:rPr kumimoji="1" lang="en-US" altLang="zh-TW" sz="1200" dirty="0" err="1">
                <a:solidFill>
                  <a:schemeClr val="tx1"/>
                </a:solidFill>
              </a:rPr>
              <a:t>_x</a:t>
            </a:r>
            <a:endParaRPr kumimoji="1" lang="en-US" altLang="zh-TW" sz="1200" dirty="0">
              <a:solidFill>
                <a:schemeClr val="tx1"/>
              </a:solidFill>
            </a:endParaRPr>
          </a:p>
          <a:p>
            <a:pPr algn="ctr"/>
            <a:r>
              <a:rPr kumimoji="1" lang="en-US" altLang="zh-TW" sz="1200" dirty="0">
                <a:solidFill>
                  <a:schemeClr val="tx1"/>
                </a:solidFill>
              </a:rPr>
              <a:t>y = neck_y + </a:t>
            </a:r>
            <a:r>
              <a:rPr kumimoji="1" lang="en-US" altLang="zh-TW" sz="1200" dirty="0">
                <a:solidFill>
                  <a:schemeClr val="accent2"/>
                </a:solidFill>
              </a:rPr>
              <a:t>3</a:t>
            </a:r>
            <a:r>
              <a:rPr kumimoji="1" lang="en-US" altLang="zh-TW" sz="1200" dirty="0">
                <a:solidFill>
                  <a:schemeClr val="tx1"/>
                </a:solidFill>
              </a:rPr>
              <a:t>*(neck _y – </a:t>
            </a:r>
            <a:r>
              <a:rPr kumimoji="1" lang="en-US" altLang="zh-TW" sz="1200" dirty="0" err="1">
                <a:solidFill>
                  <a:schemeClr val="tx1"/>
                </a:solidFill>
              </a:rPr>
              <a:t>nose_y</a:t>
            </a:r>
            <a:r>
              <a:rPr kumimoji="1" lang="en-US" altLang="zh-TW" sz="1200" dirty="0">
                <a:solidFill>
                  <a:schemeClr val="tx1"/>
                </a:solidFill>
              </a:rPr>
              <a:t>) </a:t>
            </a:r>
          </a:p>
        </p:txBody>
      </p:sp>
      <p:cxnSp>
        <p:nvCxnSpPr>
          <p:cNvPr id="89" name="直線箭頭接點 88">
            <a:extLst>
              <a:ext uri="{FF2B5EF4-FFF2-40B4-BE49-F238E27FC236}">
                <a16:creationId xmlns:a16="http://schemas.microsoft.com/office/drawing/2014/main" id="{49612AB8-2B69-5F4D-8747-2245D7E6D300}"/>
              </a:ext>
            </a:extLst>
          </p:cNvPr>
          <p:cNvCxnSpPr>
            <a:cxnSpLocks/>
            <a:stCxn id="79" idx="2"/>
          </p:cNvCxnSpPr>
          <p:nvPr/>
        </p:nvCxnSpPr>
        <p:spPr>
          <a:xfrm>
            <a:off x="4098879" y="3953740"/>
            <a:ext cx="0" cy="30059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4" name="矩形 93">
            <a:extLst>
              <a:ext uri="{FF2B5EF4-FFF2-40B4-BE49-F238E27FC236}">
                <a16:creationId xmlns:a16="http://schemas.microsoft.com/office/drawing/2014/main" id="{486AAF1B-4869-3F48-8990-D4D4F6378B0D}"/>
              </a:ext>
            </a:extLst>
          </p:cNvPr>
          <p:cNvSpPr/>
          <p:nvPr/>
        </p:nvSpPr>
        <p:spPr>
          <a:xfrm>
            <a:off x="3193552" y="4268619"/>
            <a:ext cx="1814817" cy="6948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200">
                <a:solidFill>
                  <a:schemeClr val="tx1"/>
                </a:solidFill>
              </a:rPr>
              <a:t>human not found</a:t>
            </a:r>
            <a:endParaRPr kumimoji="1" lang="zh-TW" altLang="en-US" sz="1200">
              <a:solidFill>
                <a:schemeClr val="tx1"/>
              </a:solidFill>
            </a:endParaRPr>
          </a:p>
        </p:txBody>
      </p:sp>
      <p:cxnSp>
        <p:nvCxnSpPr>
          <p:cNvPr id="95" name="直線箭頭接點 94">
            <a:extLst>
              <a:ext uri="{FF2B5EF4-FFF2-40B4-BE49-F238E27FC236}">
                <a16:creationId xmlns:a16="http://schemas.microsoft.com/office/drawing/2014/main" id="{407B985C-BFA0-9B47-87EE-B6E654AC1F97}"/>
              </a:ext>
            </a:extLst>
          </p:cNvPr>
          <p:cNvCxnSpPr>
            <a:cxnSpLocks/>
          </p:cNvCxnSpPr>
          <p:nvPr/>
        </p:nvCxnSpPr>
        <p:spPr>
          <a:xfrm flipV="1">
            <a:off x="5080384" y="3456864"/>
            <a:ext cx="730707" cy="464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直線箭頭接點 7">
            <a:extLst>
              <a:ext uri="{FF2B5EF4-FFF2-40B4-BE49-F238E27FC236}">
                <a16:creationId xmlns:a16="http://schemas.microsoft.com/office/drawing/2014/main" id="{EEC18F10-DF4E-804B-BF1A-3A0ED1E0BECA}"/>
              </a:ext>
            </a:extLst>
          </p:cNvPr>
          <p:cNvCxnSpPr>
            <a:cxnSpLocks/>
            <a:endCxn id="10" idx="1"/>
          </p:cNvCxnSpPr>
          <p:nvPr/>
        </p:nvCxnSpPr>
        <p:spPr>
          <a:xfrm flipV="1">
            <a:off x="9572622" y="3122735"/>
            <a:ext cx="1329132" cy="306265"/>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0" name="矩形 9">
            <a:extLst>
              <a:ext uri="{FF2B5EF4-FFF2-40B4-BE49-F238E27FC236}">
                <a16:creationId xmlns:a16="http://schemas.microsoft.com/office/drawing/2014/main" id="{427F5F21-6327-3740-A57F-9BAEFF23E55E}"/>
              </a:ext>
            </a:extLst>
          </p:cNvPr>
          <p:cNvSpPr/>
          <p:nvPr/>
        </p:nvSpPr>
        <p:spPr>
          <a:xfrm>
            <a:off x="10901754" y="2938069"/>
            <a:ext cx="1313180" cy="369332"/>
          </a:xfrm>
          <a:prstGeom prst="rect">
            <a:avLst/>
          </a:prstGeom>
        </p:spPr>
        <p:txBody>
          <a:bodyPr wrap="none">
            <a:spAutoFit/>
          </a:bodyPr>
          <a:lstStyle/>
          <a:p>
            <a:r>
              <a:rPr kumimoji="1" lang="en-US" altLang="zh-TW">
                <a:solidFill>
                  <a:schemeClr val="tx1">
                    <a:lumMod val="75000"/>
                    <a:lumOff val="25000"/>
                  </a:schemeClr>
                </a:solidFill>
              </a:rPr>
              <a:t>origin point</a:t>
            </a:r>
            <a:endParaRPr lang="zh-TW" altLang="en-US"/>
          </a:p>
        </p:txBody>
      </p:sp>
      <p:sp>
        <p:nvSpPr>
          <p:cNvPr id="39" name="矩形 38">
            <a:extLst>
              <a:ext uri="{FF2B5EF4-FFF2-40B4-BE49-F238E27FC236}">
                <a16:creationId xmlns:a16="http://schemas.microsoft.com/office/drawing/2014/main" id="{B000F0E3-EC5A-4E46-9C6C-451984345223}"/>
              </a:ext>
            </a:extLst>
          </p:cNvPr>
          <p:cNvSpPr/>
          <p:nvPr/>
        </p:nvSpPr>
        <p:spPr>
          <a:xfrm>
            <a:off x="10948252" y="4448628"/>
            <a:ext cx="1268296" cy="307777"/>
          </a:xfrm>
          <a:prstGeom prst="rect">
            <a:avLst/>
          </a:prstGeom>
        </p:spPr>
        <p:txBody>
          <a:bodyPr wrap="none">
            <a:spAutoFit/>
          </a:bodyPr>
          <a:lstStyle/>
          <a:p>
            <a:r>
              <a:rPr kumimoji="1" lang="en-US" altLang="zh-TW" sz="1400" dirty="0">
                <a:solidFill>
                  <a:srgbClr val="FF0000"/>
                </a:solidFill>
              </a:rPr>
              <a:t>Improve point</a:t>
            </a:r>
            <a:endParaRPr lang="zh-TW" altLang="en-US" sz="1400" dirty="0">
              <a:solidFill>
                <a:srgbClr val="FF0000"/>
              </a:solidFill>
            </a:endParaRPr>
          </a:p>
        </p:txBody>
      </p:sp>
      <p:cxnSp>
        <p:nvCxnSpPr>
          <p:cNvPr id="40" name="直線箭頭接點 39">
            <a:extLst>
              <a:ext uri="{FF2B5EF4-FFF2-40B4-BE49-F238E27FC236}">
                <a16:creationId xmlns:a16="http://schemas.microsoft.com/office/drawing/2014/main" id="{82F62F4E-4E09-C549-AEA8-DDA996A6EDD4}"/>
              </a:ext>
            </a:extLst>
          </p:cNvPr>
          <p:cNvCxnSpPr>
            <a:cxnSpLocks/>
          </p:cNvCxnSpPr>
          <p:nvPr/>
        </p:nvCxnSpPr>
        <p:spPr>
          <a:xfrm flipV="1">
            <a:off x="9589811" y="4629126"/>
            <a:ext cx="1358441" cy="1007464"/>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41" name="矩形 40">
            <a:extLst>
              <a:ext uri="{FF2B5EF4-FFF2-40B4-BE49-F238E27FC236}">
                <a16:creationId xmlns:a16="http://schemas.microsoft.com/office/drawing/2014/main" id="{5A31485C-47DA-D044-9DB8-DA151518186C}"/>
              </a:ext>
            </a:extLst>
          </p:cNvPr>
          <p:cNvSpPr/>
          <p:nvPr/>
        </p:nvSpPr>
        <p:spPr>
          <a:xfrm>
            <a:off x="4967020" y="1619028"/>
            <a:ext cx="543739" cy="369332"/>
          </a:xfrm>
          <a:prstGeom prst="rect">
            <a:avLst/>
          </a:prstGeom>
          <a:ln>
            <a:noFill/>
          </a:ln>
        </p:spPr>
        <p:txBody>
          <a:bodyPr wrap="none">
            <a:spAutoFit/>
          </a:bodyPr>
          <a:lstStyle/>
          <a:p>
            <a:r>
              <a:rPr kumimoji="1" lang="en-US" altLang="zh-TW">
                <a:solidFill>
                  <a:schemeClr val="bg2">
                    <a:lumMod val="90000"/>
                  </a:schemeClr>
                </a:solidFill>
              </a:rPr>
              <a:t>yes</a:t>
            </a:r>
            <a:endParaRPr lang="zh-TW" altLang="en-US">
              <a:solidFill>
                <a:schemeClr val="bg2">
                  <a:lumMod val="90000"/>
                </a:schemeClr>
              </a:solidFill>
            </a:endParaRPr>
          </a:p>
        </p:txBody>
      </p:sp>
      <p:sp>
        <p:nvSpPr>
          <p:cNvPr id="43" name="矩形 42">
            <a:extLst>
              <a:ext uri="{FF2B5EF4-FFF2-40B4-BE49-F238E27FC236}">
                <a16:creationId xmlns:a16="http://schemas.microsoft.com/office/drawing/2014/main" id="{E0D2B0DF-BE26-5644-BE22-88C4963B41B6}"/>
              </a:ext>
            </a:extLst>
          </p:cNvPr>
          <p:cNvSpPr/>
          <p:nvPr/>
        </p:nvSpPr>
        <p:spPr>
          <a:xfrm>
            <a:off x="5027218" y="3074047"/>
            <a:ext cx="543739" cy="369332"/>
          </a:xfrm>
          <a:prstGeom prst="rect">
            <a:avLst/>
          </a:prstGeom>
          <a:ln>
            <a:noFill/>
          </a:ln>
        </p:spPr>
        <p:txBody>
          <a:bodyPr wrap="none">
            <a:spAutoFit/>
          </a:bodyPr>
          <a:lstStyle/>
          <a:p>
            <a:r>
              <a:rPr kumimoji="1" lang="en-US" altLang="zh-TW"/>
              <a:t>yes</a:t>
            </a:r>
            <a:endParaRPr lang="zh-TW" altLang="en-US"/>
          </a:p>
        </p:txBody>
      </p:sp>
      <p:sp>
        <p:nvSpPr>
          <p:cNvPr id="45" name="矩形 44">
            <a:extLst>
              <a:ext uri="{FF2B5EF4-FFF2-40B4-BE49-F238E27FC236}">
                <a16:creationId xmlns:a16="http://schemas.microsoft.com/office/drawing/2014/main" id="{AB46FC85-E68C-E243-9F4E-B55DB02058FA}"/>
              </a:ext>
            </a:extLst>
          </p:cNvPr>
          <p:cNvSpPr/>
          <p:nvPr/>
        </p:nvSpPr>
        <p:spPr>
          <a:xfrm>
            <a:off x="4150492" y="3887139"/>
            <a:ext cx="441146" cy="369332"/>
          </a:xfrm>
          <a:prstGeom prst="rect">
            <a:avLst/>
          </a:prstGeom>
          <a:ln>
            <a:noFill/>
          </a:ln>
        </p:spPr>
        <p:txBody>
          <a:bodyPr wrap="none">
            <a:spAutoFit/>
          </a:bodyPr>
          <a:lstStyle/>
          <a:p>
            <a:r>
              <a:rPr kumimoji="1" lang="en-US" altLang="zh-TW"/>
              <a:t>no</a:t>
            </a:r>
            <a:endParaRPr lang="zh-TW" altLang="en-US"/>
          </a:p>
        </p:txBody>
      </p:sp>
      <p:sp>
        <p:nvSpPr>
          <p:cNvPr id="46" name="矩形 45">
            <a:extLst>
              <a:ext uri="{FF2B5EF4-FFF2-40B4-BE49-F238E27FC236}">
                <a16:creationId xmlns:a16="http://schemas.microsoft.com/office/drawing/2014/main" id="{08CF97EF-07FC-0F49-B077-101306BCBF6F}"/>
              </a:ext>
            </a:extLst>
          </p:cNvPr>
          <p:cNvSpPr/>
          <p:nvPr/>
        </p:nvSpPr>
        <p:spPr>
          <a:xfrm>
            <a:off x="1767983" y="5154522"/>
            <a:ext cx="543739" cy="369332"/>
          </a:xfrm>
          <a:prstGeom prst="rect">
            <a:avLst/>
          </a:prstGeom>
          <a:ln>
            <a:noFill/>
          </a:ln>
        </p:spPr>
        <p:txBody>
          <a:bodyPr wrap="none">
            <a:spAutoFit/>
          </a:bodyPr>
          <a:lstStyle/>
          <a:p>
            <a:r>
              <a:rPr kumimoji="1" lang="en-US" altLang="zh-TW">
                <a:solidFill>
                  <a:schemeClr val="bg2"/>
                </a:solidFill>
              </a:rPr>
              <a:t>yes</a:t>
            </a:r>
            <a:endParaRPr lang="zh-TW" altLang="en-US">
              <a:solidFill>
                <a:schemeClr val="bg2"/>
              </a:solidFill>
            </a:endParaRPr>
          </a:p>
        </p:txBody>
      </p:sp>
      <p:sp>
        <p:nvSpPr>
          <p:cNvPr id="47" name="矩形 46">
            <a:extLst>
              <a:ext uri="{FF2B5EF4-FFF2-40B4-BE49-F238E27FC236}">
                <a16:creationId xmlns:a16="http://schemas.microsoft.com/office/drawing/2014/main" id="{5AA5DD27-8947-9342-8712-4AB900F8734E}"/>
              </a:ext>
            </a:extLst>
          </p:cNvPr>
          <p:cNvSpPr/>
          <p:nvPr/>
        </p:nvSpPr>
        <p:spPr>
          <a:xfrm>
            <a:off x="2701843" y="4343814"/>
            <a:ext cx="441146" cy="369332"/>
          </a:xfrm>
          <a:prstGeom prst="rect">
            <a:avLst/>
          </a:prstGeom>
          <a:ln>
            <a:noFill/>
          </a:ln>
        </p:spPr>
        <p:txBody>
          <a:bodyPr wrap="none">
            <a:spAutoFit/>
          </a:bodyPr>
          <a:lstStyle/>
          <a:p>
            <a:r>
              <a:rPr kumimoji="1" lang="en-US" altLang="zh-TW">
                <a:solidFill>
                  <a:schemeClr val="bg2"/>
                </a:solidFill>
              </a:rPr>
              <a:t>no</a:t>
            </a:r>
            <a:endParaRPr lang="zh-TW" altLang="en-US">
              <a:solidFill>
                <a:schemeClr val="bg2"/>
              </a:solidFill>
            </a:endParaRPr>
          </a:p>
        </p:txBody>
      </p:sp>
      <p:sp>
        <p:nvSpPr>
          <p:cNvPr id="37" name="弧線 36">
            <a:extLst>
              <a:ext uri="{FF2B5EF4-FFF2-40B4-BE49-F238E27FC236}">
                <a16:creationId xmlns:a16="http://schemas.microsoft.com/office/drawing/2014/main" id="{ACFCA95C-2A01-624D-8A90-8D5E2A1AE7FA}"/>
              </a:ext>
            </a:extLst>
          </p:cNvPr>
          <p:cNvSpPr/>
          <p:nvPr/>
        </p:nvSpPr>
        <p:spPr>
          <a:xfrm>
            <a:off x="9131396" y="2784244"/>
            <a:ext cx="676891" cy="585654"/>
          </a:xfrm>
          <a:prstGeom prst="arc">
            <a:avLst>
              <a:gd name="adj1" fmla="val 16989780"/>
              <a:gd name="adj2" fmla="val 4344970"/>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TW" altLang="en-US">
              <a:solidFill>
                <a:srgbClr val="FF0000"/>
              </a:solidFill>
            </a:endParaRPr>
          </a:p>
        </p:txBody>
      </p:sp>
      <p:sp>
        <p:nvSpPr>
          <p:cNvPr id="38" name="弧線 37">
            <a:extLst>
              <a:ext uri="{FF2B5EF4-FFF2-40B4-BE49-F238E27FC236}">
                <a16:creationId xmlns:a16="http://schemas.microsoft.com/office/drawing/2014/main" id="{CC6BCBAF-AF37-6346-B941-08191D1337C3}"/>
              </a:ext>
            </a:extLst>
          </p:cNvPr>
          <p:cNvSpPr/>
          <p:nvPr/>
        </p:nvSpPr>
        <p:spPr>
          <a:xfrm>
            <a:off x="9171205" y="3380361"/>
            <a:ext cx="676891" cy="645772"/>
          </a:xfrm>
          <a:prstGeom prst="arc">
            <a:avLst>
              <a:gd name="adj1" fmla="val 16989780"/>
              <a:gd name="adj2" fmla="val 4344970"/>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TW" altLang="en-US">
              <a:solidFill>
                <a:srgbClr val="FF0000"/>
              </a:solidFill>
            </a:endParaRPr>
          </a:p>
        </p:txBody>
      </p:sp>
      <p:sp>
        <p:nvSpPr>
          <p:cNvPr id="42" name="弧線 41">
            <a:extLst>
              <a:ext uri="{FF2B5EF4-FFF2-40B4-BE49-F238E27FC236}">
                <a16:creationId xmlns:a16="http://schemas.microsoft.com/office/drawing/2014/main" id="{C55A5C8A-6412-804D-89D5-D96890AD7AE0}"/>
              </a:ext>
            </a:extLst>
          </p:cNvPr>
          <p:cNvSpPr/>
          <p:nvPr/>
        </p:nvSpPr>
        <p:spPr>
          <a:xfrm>
            <a:off x="9139171" y="4045850"/>
            <a:ext cx="676891" cy="770077"/>
          </a:xfrm>
          <a:prstGeom prst="arc">
            <a:avLst>
              <a:gd name="adj1" fmla="val 16989780"/>
              <a:gd name="adj2" fmla="val 4344970"/>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TW" altLang="en-US">
              <a:solidFill>
                <a:srgbClr val="FF0000"/>
              </a:solidFill>
            </a:endParaRPr>
          </a:p>
        </p:txBody>
      </p:sp>
      <p:sp>
        <p:nvSpPr>
          <p:cNvPr id="44" name="弧線 43">
            <a:extLst>
              <a:ext uri="{FF2B5EF4-FFF2-40B4-BE49-F238E27FC236}">
                <a16:creationId xmlns:a16="http://schemas.microsoft.com/office/drawing/2014/main" id="{4E12C14E-799A-164B-858E-B9B495BE208B}"/>
              </a:ext>
            </a:extLst>
          </p:cNvPr>
          <p:cNvSpPr/>
          <p:nvPr/>
        </p:nvSpPr>
        <p:spPr>
          <a:xfrm>
            <a:off x="9139171" y="4830290"/>
            <a:ext cx="676891" cy="791938"/>
          </a:xfrm>
          <a:prstGeom prst="arc">
            <a:avLst>
              <a:gd name="adj1" fmla="val 16989780"/>
              <a:gd name="adj2" fmla="val 4344970"/>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TW" altLang="en-US">
              <a:solidFill>
                <a:srgbClr val="FF0000"/>
              </a:solidFill>
            </a:endParaRPr>
          </a:p>
        </p:txBody>
      </p:sp>
    </p:spTree>
    <p:extLst>
      <p:ext uri="{BB962C8B-B14F-4D97-AF65-F5344CB8AC3E}">
        <p14:creationId xmlns:p14="http://schemas.microsoft.com/office/powerpoint/2010/main" val="2489866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39"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a:xfrm>
            <a:off x="609600" y="533399"/>
            <a:ext cx="11582400" cy="1022247"/>
          </a:xfrm>
        </p:spPr>
        <p:txBody>
          <a:bodyPr>
            <a:normAutofit/>
          </a:bodyPr>
          <a:lstStyle/>
          <a:p>
            <a:r>
              <a:rPr lang="en-US" altLang="zh-TW" dirty="0"/>
              <a:t>2D DLT mapping image to coordinates</a:t>
            </a:r>
            <a:endParaRPr lang="zh-TW" altLang="en-US" dirty="0"/>
          </a:p>
        </p:txBody>
      </p:sp>
      <p:sp>
        <p:nvSpPr>
          <p:cNvPr id="4" name="投影片編號版面配置區 3"/>
          <p:cNvSpPr>
            <a:spLocks noGrp="1"/>
          </p:cNvSpPr>
          <p:nvPr>
            <p:ph type="sldNum" sz="quarter" idx="12"/>
          </p:nvPr>
        </p:nvSpPr>
        <p:spPr/>
        <p:txBody>
          <a:bodyPr/>
          <a:lstStyle/>
          <a:p>
            <a:fld id="{73DA0BB7-265A-403C-9275-D587AB510EDC}" type="slidenum">
              <a:rPr lang="zh-TW" altLang="en-US" smtClean="0"/>
              <a:pPr/>
              <a:t>35</a:t>
            </a:fld>
            <a:endParaRPr lang="zh-TW" altLang="en-US" dirty="0"/>
          </a:p>
        </p:txBody>
      </p:sp>
      <p:pic>
        <p:nvPicPr>
          <p:cNvPr id="9" name="圖片 8">
            <a:extLst>
              <a:ext uri="{FF2B5EF4-FFF2-40B4-BE49-F238E27FC236}">
                <a16:creationId xmlns:a16="http://schemas.microsoft.com/office/drawing/2014/main" id="{58D4E465-75CA-4C33-98D9-7E9D31AFC2B9}"/>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479376" y="2196779"/>
            <a:ext cx="3068642" cy="3672408"/>
          </a:xfrm>
          <a:prstGeom prst="rect">
            <a:avLst/>
          </a:prstGeom>
        </p:spPr>
      </p:pic>
      <p:pic>
        <p:nvPicPr>
          <p:cNvPr id="10" name="圖片 9">
            <a:extLst>
              <a:ext uri="{FF2B5EF4-FFF2-40B4-BE49-F238E27FC236}">
                <a16:creationId xmlns:a16="http://schemas.microsoft.com/office/drawing/2014/main" id="{76FEBE04-63E4-4A0E-A1F9-379D51A4C434}"/>
              </a:ext>
            </a:extLst>
          </p:cNvPr>
          <p:cNvPicPr>
            <a:picLocks noChangeAspect="1"/>
          </p:cNvPicPr>
          <p:nvPr/>
        </p:nvPicPr>
        <p:blipFill>
          <a:blip r:embed="rId4"/>
          <a:stretch>
            <a:fillRect/>
          </a:stretch>
        </p:blipFill>
        <p:spPr>
          <a:xfrm>
            <a:off x="4871864" y="2276872"/>
            <a:ext cx="6984776" cy="3732871"/>
          </a:xfrm>
          <a:prstGeom prst="rect">
            <a:avLst/>
          </a:prstGeom>
        </p:spPr>
      </p:pic>
      <p:cxnSp>
        <p:nvCxnSpPr>
          <p:cNvPr id="11" name="直線單箭頭接點 10">
            <a:extLst>
              <a:ext uri="{FF2B5EF4-FFF2-40B4-BE49-F238E27FC236}">
                <a16:creationId xmlns:a16="http://schemas.microsoft.com/office/drawing/2014/main" id="{FED9FC8C-714C-47E3-92D1-91F19625F723}"/>
              </a:ext>
            </a:extLst>
          </p:cNvPr>
          <p:cNvCxnSpPr>
            <a:cxnSpLocks/>
          </p:cNvCxnSpPr>
          <p:nvPr/>
        </p:nvCxnSpPr>
        <p:spPr>
          <a:xfrm flipV="1">
            <a:off x="1919536" y="2563759"/>
            <a:ext cx="3312368" cy="129614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單箭頭接點 13">
            <a:extLst>
              <a:ext uri="{FF2B5EF4-FFF2-40B4-BE49-F238E27FC236}">
                <a16:creationId xmlns:a16="http://schemas.microsoft.com/office/drawing/2014/main" id="{8D93F284-4875-4B03-B21B-B080519EE970}"/>
              </a:ext>
            </a:extLst>
          </p:cNvPr>
          <p:cNvCxnSpPr>
            <a:cxnSpLocks/>
          </p:cNvCxnSpPr>
          <p:nvPr/>
        </p:nvCxnSpPr>
        <p:spPr>
          <a:xfrm flipV="1">
            <a:off x="1919536" y="3571871"/>
            <a:ext cx="4320480" cy="129614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文字方塊 18">
            <a:extLst>
              <a:ext uri="{FF2B5EF4-FFF2-40B4-BE49-F238E27FC236}">
                <a16:creationId xmlns:a16="http://schemas.microsoft.com/office/drawing/2014/main" id="{A42BA92B-9BCA-4D78-859E-D36F51BD9DC7}"/>
              </a:ext>
            </a:extLst>
          </p:cNvPr>
          <p:cNvSpPr txBox="1"/>
          <p:nvPr/>
        </p:nvSpPr>
        <p:spPr>
          <a:xfrm>
            <a:off x="4151784" y="3049827"/>
            <a:ext cx="3168352" cy="338554"/>
          </a:xfrm>
          <a:prstGeom prst="rect">
            <a:avLst/>
          </a:prstGeom>
          <a:noFill/>
        </p:spPr>
        <p:txBody>
          <a:bodyPr wrap="square" rtlCol="0">
            <a:spAutoFit/>
          </a:bodyPr>
          <a:lstStyle/>
          <a:p>
            <a:r>
              <a:rPr lang="en-US" altLang="zh-TW" sz="1600" b="1" dirty="0"/>
              <a:t>Direct Linear Transformation</a:t>
            </a:r>
            <a:endParaRPr lang="zh-TW" altLang="en-US" sz="1600" b="1" dirty="0"/>
          </a:p>
        </p:txBody>
      </p:sp>
      <p:sp>
        <p:nvSpPr>
          <p:cNvPr id="2" name="矩形 1">
            <a:extLst>
              <a:ext uri="{FF2B5EF4-FFF2-40B4-BE49-F238E27FC236}">
                <a16:creationId xmlns:a16="http://schemas.microsoft.com/office/drawing/2014/main" id="{267BF49A-DFBC-2342-A258-0A6CA651F99F}"/>
              </a:ext>
            </a:extLst>
          </p:cNvPr>
          <p:cNvSpPr/>
          <p:nvPr/>
        </p:nvSpPr>
        <p:spPr>
          <a:xfrm>
            <a:off x="7104112" y="3933056"/>
            <a:ext cx="360040" cy="2160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 name="橢圓 2">
            <a:extLst>
              <a:ext uri="{FF2B5EF4-FFF2-40B4-BE49-F238E27FC236}">
                <a16:creationId xmlns:a16="http://schemas.microsoft.com/office/drawing/2014/main" id="{23AFC81B-5AC1-A149-BC87-16643D1E1329}"/>
              </a:ext>
            </a:extLst>
          </p:cNvPr>
          <p:cNvSpPr/>
          <p:nvPr/>
        </p:nvSpPr>
        <p:spPr>
          <a:xfrm>
            <a:off x="7248128" y="4063888"/>
            <a:ext cx="45719" cy="4571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1600"/>
          </a:p>
        </p:txBody>
      </p:sp>
      <p:sp>
        <p:nvSpPr>
          <p:cNvPr id="6" name="文字方塊 5">
            <a:extLst>
              <a:ext uri="{FF2B5EF4-FFF2-40B4-BE49-F238E27FC236}">
                <a16:creationId xmlns:a16="http://schemas.microsoft.com/office/drawing/2014/main" id="{92E8756D-8D08-4146-93C3-294637BC35DC}"/>
              </a:ext>
            </a:extLst>
          </p:cNvPr>
          <p:cNvSpPr txBox="1"/>
          <p:nvPr/>
        </p:nvSpPr>
        <p:spPr>
          <a:xfrm>
            <a:off x="6636060" y="4104527"/>
            <a:ext cx="1296144" cy="230832"/>
          </a:xfrm>
          <a:prstGeom prst="rect">
            <a:avLst/>
          </a:prstGeom>
          <a:noFill/>
        </p:spPr>
        <p:txBody>
          <a:bodyPr wrap="square" rtlCol="0">
            <a:spAutoFit/>
          </a:bodyPr>
          <a:lstStyle/>
          <a:p>
            <a:pPr algn="ctr"/>
            <a:r>
              <a:rPr kumimoji="1" lang="en-US" altLang="zh-TW" sz="900"/>
              <a:t>Actual Position</a:t>
            </a:r>
            <a:endParaRPr kumimoji="1" lang="zh-TW" altLang="en-US" sz="900"/>
          </a:p>
        </p:txBody>
      </p:sp>
      <p:cxnSp>
        <p:nvCxnSpPr>
          <p:cNvPr id="12" name="直線箭頭接點 11">
            <a:extLst>
              <a:ext uri="{FF2B5EF4-FFF2-40B4-BE49-F238E27FC236}">
                <a16:creationId xmlns:a16="http://schemas.microsoft.com/office/drawing/2014/main" id="{DD5E0795-F897-4340-81B9-3E7D0AF2475C}"/>
              </a:ext>
            </a:extLst>
          </p:cNvPr>
          <p:cNvCxnSpPr>
            <a:cxnSpLocks/>
            <a:endCxn id="3" idx="1"/>
          </p:cNvCxnSpPr>
          <p:nvPr/>
        </p:nvCxnSpPr>
        <p:spPr>
          <a:xfrm>
            <a:off x="6384032" y="3501008"/>
            <a:ext cx="870791" cy="569575"/>
          </a:xfrm>
          <a:prstGeom prst="straightConnector1">
            <a:avLst/>
          </a:prstGeom>
          <a:ln>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85170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圖片 6">
            <a:extLst>
              <a:ext uri="{FF2B5EF4-FFF2-40B4-BE49-F238E27FC236}">
                <a16:creationId xmlns:a16="http://schemas.microsoft.com/office/drawing/2014/main" id="{C8B90E7B-744C-F342-8C27-41C1FB00127A}"/>
              </a:ext>
            </a:extLst>
          </p:cNvPr>
          <p:cNvPicPr>
            <a:picLocks noChangeAspect="1"/>
          </p:cNvPicPr>
          <p:nvPr/>
        </p:nvPicPr>
        <p:blipFill>
          <a:blip r:embed="rId3"/>
          <a:stretch>
            <a:fillRect/>
          </a:stretch>
        </p:blipFill>
        <p:spPr>
          <a:xfrm>
            <a:off x="6565712" y="2368031"/>
            <a:ext cx="5076676" cy="2713714"/>
          </a:xfrm>
          <a:prstGeom prst="rect">
            <a:avLst/>
          </a:prstGeom>
        </p:spPr>
      </p:pic>
      <p:sp>
        <p:nvSpPr>
          <p:cNvPr id="5" name="標題 4"/>
          <p:cNvSpPr>
            <a:spLocks noGrp="1"/>
          </p:cNvSpPr>
          <p:nvPr>
            <p:ph type="title"/>
          </p:nvPr>
        </p:nvSpPr>
        <p:spPr/>
        <p:txBody>
          <a:bodyPr/>
          <a:lstStyle/>
          <a:p>
            <a:r>
              <a:rPr lang="en-US" altLang="zh-TW" dirty="0"/>
              <a:t>Image-based Machine Learning Model</a:t>
            </a:r>
            <a:endParaRPr lang="zh-TW" altLang="en-US" dirty="0"/>
          </a:p>
        </p:txBody>
      </p:sp>
      <p:sp>
        <p:nvSpPr>
          <p:cNvPr id="4" name="投影片編號版面配置區 3"/>
          <p:cNvSpPr>
            <a:spLocks noGrp="1"/>
          </p:cNvSpPr>
          <p:nvPr>
            <p:ph type="sldNum" sz="quarter" idx="12"/>
          </p:nvPr>
        </p:nvSpPr>
        <p:spPr>
          <a:xfrm>
            <a:off x="11472041" y="4899067"/>
            <a:ext cx="598515" cy="360041"/>
          </a:xfrm>
        </p:spPr>
        <p:txBody>
          <a:bodyPr/>
          <a:lstStyle/>
          <a:p>
            <a:fld id="{73DA0BB7-265A-403C-9275-D587AB510EDC}" type="slidenum">
              <a:rPr lang="zh-TW" altLang="en-US" smtClean="0"/>
              <a:pPr/>
              <a:t>36</a:t>
            </a:fld>
            <a:endParaRPr lang="zh-TW" altLang="en-US" dirty="0"/>
          </a:p>
        </p:txBody>
      </p:sp>
      <p:sp>
        <p:nvSpPr>
          <p:cNvPr id="10" name="內容版面配置區 5">
            <a:extLst>
              <a:ext uri="{FF2B5EF4-FFF2-40B4-BE49-F238E27FC236}">
                <a16:creationId xmlns:a16="http://schemas.microsoft.com/office/drawing/2014/main" id="{E5CDD653-B347-8647-8F0B-60E76F92F1D4}"/>
              </a:ext>
            </a:extLst>
          </p:cNvPr>
          <p:cNvSpPr>
            <a:spLocks noGrp="1"/>
          </p:cNvSpPr>
          <p:nvPr>
            <p:ph idx="1"/>
          </p:nvPr>
        </p:nvSpPr>
        <p:spPr>
          <a:xfrm>
            <a:off x="343694" y="1988839"/>
            <a:ext cx="6222018" cy="3457529"/>
          </a:xfrm>
        </p:spPr>
        <p:txBody>
          <a:bodyPr>
            <a:normAutofit fontScale="92500"/>
          </a:bodyPr>
          <a:lstStyle/>
          <a:p>
            <a:pPr>
              <a:lnSpc>
                <a:spcPct val="150000"/>
              </a:lnSpc>
            </a:pPr>
            <a:r>
              <a:rPr lang="en-US" altLang="zh-TW" dirty="0"/>
              <a:t>Due to lens distortion of camera, 2D DLT has</a:t>
            </a:r>
            <a:r>
              <a:rPr lang="zh-TW" altLang="en-US" dirty="0"/>
              <a:t> </a:t>
            </a:r>
            <a:r>
              <a:rPr lang="en-US" altLang="zh-TW" dirty="0"/>
              <a:t>more distance error closer to the border.</a:t>
            </a:r>
          </a:p>
          <a:p>
            <a:pPr>
              <a:lnSpc>
                <a:spcPct val="150000"/>
              </a:lnSpc>
            </a:pPr>
            <a:r>
              <a:rPr lang="en-US" altLang="zh-TW" dirty="0"/>
              <a:t>We used machine learning models for minimizing distance error.</a:t>
            </a:r>
          </a:p>
          <a:p>
            <a:pPr>
              <a:lnSpc>
                <a:spcPct val="150000"/>
              </a:lnSpc>
            </a:pPr>
            <a:r>
              <a:rPr lang="en-US" altLang="zh-TW" dirty="0"/>
              <a:t>We took detect bones, image position, 2D DLT position as model input.</a:t>
            </a:r>
          </a:p>
        </p:txBody>
      </p:sp>
      <p:sp>
        <p:nvSpPr>
          <p:cNvPr id="15" name="文字方塊 14">
            <a:extLst>
              <a:ext uri="{FF2B5EF4-FFF2-40B4-BE49-F238E27FC236}">
                <a16:creationId xmlns:a16="http://schemas.microsoft.com/office/drawing/2014/main" id="{9DE26DB3-AD0A-2442-8A7C-96C09676E0ED}"/>
              </a:ext>
            </a:extLst>
          </p:cNvPr>
          <p:cNvSpPr txBox="1"/>
          <p:nvPr/>
        </p:nvSpPr>
        <p:spPr>
          <a:xfrm>
            <a:off x="7968208" y="3179884"/>
            <a:ext cx="1800200" cy="338554"/>
          </a:xfrm>
          <a:prstGeom prst="rect">
            <a:avLst/>
          </a:prstGeom>
          <a:noFill/>
        </p:spPr>
        <p:txBody>
          <a:bodyPr wrap="square" rtlCol="0">
            <a:spAutoFit/>
          </a:bodyPr>
          <a:lstStyle/>
          <a:p>
            <a:r>
              <a:rPr kumimoji="1" lang="en-US" altLang="zh-TW" sz="1600" b="1">
                <a:solidFill>
                  <a:srgbClr val="FF0000"/>
                </a:solidFill>
              </a:rPr>
              <a:t>distance error</a:t>
            </a:r>
            <a:endParaRPr kumimoji="1" lang="zh-TW" altLang="en-US" sz="1600" b="1">
              <a:solidFill>
                <a:srgbClr val="FF0000"/>
              </a:solidFill>
            </a:endParaRPr>
          </a:p>
        </p:txBody>
      </p:sp>
      <p:sp>
        <p:nvSpPr>
          <p:cNvPr id="36" name="投影片編號版面配置區 3">
            <a:extLst>
              <a:ext uri="{FF2B5EF4-FFF2-40B4-BE49-F238E27FC236}">
                <a16:creationId xmlns:a16="http://schemas.microsoft.com/office/drawing/2014/main" id="{DED5FFE6-D350-1448-B7A8-F4BE5C50C5BA}"/>
              </a:ext>
            </a:extLst>
          </p:cNvPr>
          <p:cNvSpPr txBox="1">
            <a:spLocks/>
          </p:cNvSpPr>
          <p:nvPr/>
        </p:nvSpPr>
        <p:spPr>
          <a:xfrm>
            <a:off x="11472231" y="6400241"/>
            <a:ext cx="598515" cy="360041"/>
          </a:xfrm>
          <a:prstGeom prst="rect">
            <a:avLst/>
          </a:prstGeom>
        </p:spPr>
        <p:txBody>
          <a:bodyPr anchor="ctr"/>
          <a:lstStyle>
            <a:defPPr>
              <a:defRPr lang="zh-TW"/>
            </a:defPPr>
            <a:lvl1pPr marL="0" algn="ctr" defTabSz="914400" rtl="0" eaLnBrk="1" latinLnBrk="0" hangingPunct="1">
              <a:defRPr sz="18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3DA0BB7-265A-403C-9275-D587AB510EDC}" type="slidenum">
              <a:rPr lang="zh-TW" altLang="en-US" smtClean="0"/>
              <a:pPr/>
              <a:t>36</a:t>
            </a:fld>
            <a:endParaRPr lang="zh-TW" altLang="en-US" dirty="0"/>
          </a:p>
        </p:txBody>
      </p:sp>
    </p:spTree>
    <p:extLst>
      <p:ext uri="{BB962C8B-B14F-4D97-AF65-F5344CB8AC3E}">
        <p14:creationId xmlns:p14="http://schemas.microsoft.com/office/powerpoint/2010/main" val="412492302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r>
              <a:rPr lang="en-US" altLang="zh-TW" dirty="0"/>
              <a:t>Wi-Fi and Pedestrian Match Approach</a:t>
            </a:r>
            <a:endParaRPr lang="zh-TW" altLang="en-US" dirty="0"/>
          </a:p>
        </p:txBody>
      </p:sp>
      <p:sp>
        <p:nvSpPr>
          <p:cNvPr id="4" name="投影片編號版面配置區 3"/>
          <p:cNvSpPr>
            <a:spLocks noGrp="1"/>
          </p:cNvSpPr>
          <p:nvPr>
            <p:ph type="sldNum" sz="quarter" idx="12"/>
          </p:nvPr>
        </p:nvSpPr>
        <p:spPr/>
        <p:txBody>
          <a:bodyPr/>
          <a:lstStyle/>
          <a:p>
            <a:fld id="{73DA0BB7-265A-403C-9275-D587AB510EDC}" type="slidenum">
              <a:rPr lang="zh-TW" altLang="en-US" smtClean="0"/>
              <a:pPr/>
              <a:t>37</a:t>
            </a:fld>
            <a:endParaRPr lang="zh-TW" altLang="en-US" dirty="0"/>
          </a:p>
        </p:txBody>
      </p:sp>
      <p:pic>
        <p:nvPicPr>
          <p:cNvPr id="6" name="圖片 5">
            <a:extLst>
              <a:ext uri="{FF2B5EF4-FFF2-40B4-BE49-F238E27FC236}">
                <a16:creationId xmlns:a16="http://schemas.microsoft.com/office/drawing/2014/main" id="{3B6666A5-A505-3F43-81D7-C6585BB096B0}"/>
              </a:ext>
            </a:extLst>
          </p:cNvPr>
          <p:cNvPicPr/>
          <p:nvPr/>
        </p:nvPicPr>
        <p:blipFill>
          <a:blip r:embed="rId3"/>
          <a:stretch>
            <a:fillRect/>
          </a:stretch>
        </p:blipFill>
        <p:spPr>
          <a:xfrm>
            <a:off x="1703512" y="1743987"/>
            <a:ext cx="8071890" cy="4413009"/>
          </a:xfrm>
          <a:prstGeom prst="rect">
            <a:avLst/>
          </a:prstGeom>
        </p:spPr>
      </p:pic>
      <p:sp>
        <p:nvSpPr>
          <p:cNvPr id="7" name="弧線 6">
            <a:extLst>
              <a:ext uri="{FF2B5EF4-FFF2-40B4-BE49-F238E27FC236}">
                <a16:creationId xmlns:a16="http://schemas.microsoft.com/office/drawing/2014/main" id="{35641E14-528E-CB42-9B09-75AD4D52D27A}"/>
              </a:ext>
            </a:extLst>
          </p:cNvPr>
          <p:cNvSpPr/>
          <p:nvPr/>
        </p:nvSpPr>
        <p:spPr>
          <a:xfrm rot="1327752">
            <a:off x="3546112" y="4418255"/>
            <a:ext cx="576064" cy="720080"/>
          </a:xfrm>
          <a:prstGeom prst="arc">
            <a:avLst>
              <a:gd name="adj1" fmla="val 15346262"/>
              <a:gd name="adj2" fmla="val 2290903"/>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TW" altLang="en-US"/>
          </a:p>
        </p:txBody>
      </p:sp>
      <p:sp>
        <p:nvSpPr>
          <p:cNvPr id="8" name="文字方塊 7">
            <a:extLst>
              <a:ext uri="{FF2B5EF4-FFF2-40B4-BE49-F238E27FC236}">
                <a16:creationId xmlns:a16="http://schemas.microsoft.com/office/drawing/2014/main" id="{BD0D467A-84D5-C546-AD20-4EB3A2D5CDBF}"/>
              </a:ext>
            </a:extLst>
          </p:cNvPr>
          <p:cNvSpPr txBox="1"/>
          <p:nvPr/>
        </p:nvSpPr>
        <p:spPr>
          <a:xfrm>
            <a:off x="4151784" y="4552299"/>
            <a:ext cx="1071127" cy="276999"/>
          </a:xfrm>
          <a:prstGeom prst="rect">
            <a:avLst/>
          </a:prstGeom>
          <a:noFill/>
        </p:spPr>
        <p:txBody>
          <a:bodyPr wrap="none" rtlCol="0">
            <a:spAutoFit/>
          </a:bodyPr>
          <a:lstStyle/>
          <a:p>
            <a:r>
              <a:rPr kumimoji="1" lang="en-US" altLang="zh-TW" sz="1200"/>
              <a:t>Min Distance</a:t>
            </a:r>
            <a:endParaRPr kumimoji="1" lang="zh-TW" altLang="en-US" sz="1200"/>
          </a:p>
        </p:txBody>
      </p:sp>
      <p:sp>
        <p:nvSpPr>
          <p:cNvPr id="9" name="橢圓 8">
            <a:extLst>
              <a:ext uri="{FF2B5EF4-FFF2-40B4-BE49-F238E27FC236}">
                <a16:creationId xmlns:a16="http://schemas.microsoft.com/office/drawing/2014/main" id="{FF22E5AF-1364-674B-97C1-AD9BE758870B}"/>
              </a:ext>
            </a:extLst>
          </p:cNvPr>
          <p:cNvSpPr/>
          <p:nvPr/>
        </p:nvSpPr>
        <p:spPr>
          <a:xfrm>
            <a:off x="3842165" y="4936220"/>
            <a:ext cx="245632" cy="24563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0" name="文字方塊 9">
            <a:extLst>
              <a:ext uri="{FF2B5EF4-FFF2-40B4-BE49-F238E27FC236}">
                <a16:creationId xmlns:a16="http://schemas.microsoft.com/office/drawing/2014/main" id="{64962E4D-5FAA-D84A-AFC0-3CEC3CBF2F42}"/>
              </a:ext>
            </a:extLst>
          </p:cNvPr>
          <p:cNvSpPr txBox="1"/>
          <p:nvPr/>
        </p:nvSpPr>
        <p:spPr>
          <a:xfrm>
            <a:off x="4689872" y="3755520"/>
            <a:ext cx="877240" cy="276999"/>
          </a:xfrm>
          <a:prstGeom prst="rect">
            <a:avLst/>
          </a:prstGeom>
          <a:noFill/>
        </p:spPr>
        <p:txBody>
          <a:bodyPr wrap="square" rtlCol="0">
            <a:spAutoFit/>
          </a:bodyPr>
          <a:lstStyle/>
          <a:p>
            <a:pPr algn="ctr"/>
            <a:r>
              <a:rPr kumimoji="1" lang="en-US" altLang="zh-TW" sz="1200"/>
              <a:t>p2</a:t>
            </a:r>
            <a:endParaRPr kumimoji="1" lang="zh-TW" altLang="en-US" sz="1200"/>
          </a:p>
        </p:txBody>
      </p:sp>
      <p:sp>
        <p:nvSpPr>
          <p:cNvPr id="11" name="文字方塊 10">
            <a:extLst>
              <a:ext uri="{FF2B5EF4-FFF2-40B4-BE49-F238E27FC236}">
                <a16:creationId xmlns:a16="http://schemas.microsoft.com/office/drawing/2014/main" id="{470B02A6-3E05-F549-835E-0E28792D554A}"/>
              </a:ext>
            </a:extLst>
          </p:cNvPr>
          <p:cNvSpPr txBox="1"/>
          <p:nvPr/>
        </p:nvSpPr>
        <p:spPr>
          <a:xfrm>
            <a:off x="3526361" y="5119642"/>
            <a:ext cx="877240" cy="276999"/>
          </a:xfrm>
          <a:prstGeom prst="rect">
            <a:avLst/>
          </a:prstGeom>
          <a:noFill/>
        </p:spPr>
        <p:txBody>
          <a:bodyPr wrap="square" rtlCol="0">
            <a:spAutoFit/>
          </a:bodyPr>
          <a:lstStyle/>
          <a:p>
            <a:pPr algn="ctr"/>
            <a:r>
              <a:rPr kumimoji="1" lang="en-US" altLang="zh-TW" sz="1200"/>
              <a:t>p1</a:t>
            </a:r>
            <a:endParaRPr kumimoji="1" lang="zh-TW" altLang="en-US" sz="1200"/>
          </a:p>
        </p:txBody>
      </p:sp>
      <p:sp>
        <p:nvSpPr>
          <p:cNvPr id="12" name="文字方塊 11">
            <a:extLst>
              <a:ext uri="{FF2B5EF4-FFF2-40B4-BE49-F238E27FC236}">
                <a16:creationId xmlns:a16="http://schemas.microsoft.com/office/drawing/2014/main" id="{CCEDDFB6-4B4E-CF4E-99E6-6B7334FCEF1F}"/>
              </a:ext>
            </a:extLst>
          </p:cNvPr>
          <p:cNvSpPr txBox="1"/>
          <p:nvPr/>
        </p:nvSpPr>
        <p:spPr>
          <a:xfrm>
            <a:off x="8493472" y="2930023"/>
            <a:ext cx="877240" cy="276999"/>
          </a:xfrm>
          <a:prstGeom prst="rect">
            <a:avLst/>
          </a:prstGeom>
          <a:noFill/>
        </p:spPr>
        <p:txBody>
          <a:bodyPr wrap="square" rtlCol="0">
            <a:spAutoFit/>
          </a:bodyPr>
          <a:lstStyle/>
          <a:p>
            <a:pPr algn="ctr"/>
            <a:r>
              <a:rPr kumimoji="1" lang="en-US" altLang="zh-TW" sz="1200"/>
              <a:t>p3</a:t>
            </a:r>
            <a:endParaRPr kumimoji="1" lang="zh-TW" altLang="en-US" sz="1200"/>
          </a:p>
        </p:txBody>
      </p:sp>
      <p:sp>
        <p:nvSpPr>
          <p:cNvPr id="13" name="文字方塊 12">
            <a:extLst>
              <a:ext uri="{FF2B5EF4-FFF2-40B4-BE49-F238E27FC236}">
                <a16:creationId xmlns:a16="http://schemas.microsoft.com/office/drawing/2014/main" id="{745A9BC9-D7D6-DD40-A933-BA273A6D0EF8}"/>
              </a:ext>
            </a:extLst>
          </p:cNvPr>
          <p:cNvSpPr txBox="1"/>
          <p:nvPr/>
        </p:nvSpPr>
        <p:spPr>
          <a:xfrm>
            <a:off x="3442853" y="4390284"/>
            <a:ext cx="877240" cy="276999"/>
          </a:xfrm>
          <a:prstGeom prst="rect">
            <a:avLst/>
          </a:prstGeom>
          <a:noFill/>
        </p:spPr>
        <p:txBody>
          <a:bodyPr wrap="square" rtlCol="0">
            <a:spAutoFit/>
          </a:bodyPr>
          <a:lstStyle/>
          <a:p>
            <a:pPr algn="ctr"/>
            <a:r>
              <a:rPr kumimoji="1" lang="en-US" altLang="zh-TW" sz="1200"/>
              <a:t>w</a:t>
            </a:r>
            <a:endParaRPr kumimoji="1" lang="zh-TW" altLang="en-US" sz="1200"/>
          </a:p>
        </p:txBody>
      </p:sp>
      <p:sp>
        <p:nvSpPr>
          <p:cNvPr id="3" name="文字方塊 2">
            <a:extLst>
              <a:ext uri="{FF2B5EF4-FFF2-40B4-BE49-F238E27FC236}">
                <a16:creationId xmlns:a16="http://schemas.microsoft.com/office/drawing/2014/main" id="{D905B05E-369E-5F47-A976-CC4F9113068B}"/>
              </a:ext>
            </a:extLst>
          </p:cNvPr>
          <p:cNvSpPr txBox="1"/>
          <p:nvPr/>
        </p:nvSpPr>
        <p:spPr>
          <a:xfrm>
            <a:off x="4162419" y="5124738"/>
            <a:ext cx="2088232" cy="338554"/>
          </a:xfrm>
          <a:prstGeom prst="rect">
            <a:avLst/>
          </a:prstGeom>
          <a:noFill/>
        </p:spPr>
        <p:txBody>
          <a:bodyPr wrap="square" rtlCol="0">
            <a:spAutoFit/>
          </a:bodyPr>
          <a:lstStyle/>
          <a:p>
            <a:r>
              <a:rPr kumimoji="1" lang="en-US" altLang="zh-TW" sz="1600" b="1">
                <a:solidFill>
                  <a:schemeClr val="accent2"/>
                </a:solidFill>
              </a:rPr>
              <a:t>Match Position</a:t>
            </a:r>
            <a:endParaRPr kumimoji="1" lang="zh-TW" altLang="en-US" sz="1600" b="1">
              <a:solidFill>
                <a:schemeClr val="accent2"/>
              </a:solidFill>
            </a:endParaRPr>
          </a:p>
        </p:txBody>
      </p:sp>
    </p:spTree>
    <p:extLst>
      <p:ext uri="{BB962C8B-B14F-4D97-AF65-F5344CB8AC3E}">
        <p14:creationId xmlns:p14="http://schemas.microsoft.com/office/powerpoint/2010/main" val="23234622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9" grpId="0" animBg="1"/>
      <p:bldP spid="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r>
              <a:rPr lang="en-US" altLang="zh-TW"/>
              <a:t>Research Background</a:t>
            </a:r>
            <a:endParaRPr lang="zh-TW" altLang="en-US"/>
          </a:p>
        </p:txBody>
      </p:sp>
      <p:sp>
        <p:nvSpPr>
          <p:cNvPr id="4" name="投影片編號版面配置區 3"/>
          <p:cNvSpPr>
            <a:spLocks noGrp="1"/>
          </p:cNvSpPr>
          <p:nvPr>
            <p:ph type="sldNum" sz="quarter" idx="12"/>
          </p:nvPr>
        </p:nvSpPr>
        <p:spPr/>
        <p:txBody>
          <a:bodyPr/>
          <a:lstStyle/>
          <a:p>
            <a:fld id="{73DA0BB7-265A-403C-9275-D587AB510EDC}" type="slidenum">
              <a:rPr lang="zh-TW" altLang="en-US" smtClean="0"/>
              <a:pPr/>
              <a:t>4</a:t>
            </a:fld>
            <a:endParaRPr lang="zh-TW" altLang="en-US" dirty="0"/>
          </a:p>
        </p:txBody>
      </p:sp>
      <p:pic>
        <p:nvPicPr>
          <p:cNvPr id="7" name="圖片 6">
            <a:extLst>
              <a:ext uri="{FF2B5EF4-FFF2-40B4-BE49-F238E27FC236}">
                <a16:creationId xmlns:a16="http://schemas.microsoft.com/office/drawing/2014/main" id="{DB269F3F-CCC4-CE4E-972F-F190C6B63B99}"/>
              </a:ext>
            </a:extLst>
          </p:cNvPr>
          <p:cNvPicPr>
            <a:picLocks noChangeAspect="1"/>
          </p:cNvPicPr>
          <p:nvPr/>
        </p:nvPicPr>
        <p:blipFill>
          <a:blip r:embed="rId3"/>
          <a:stretch>
            <a:fillRect/>
          </a:stretch>
        </p:blipFill>
        <p:spPr>
          <a:xfrm>
            <a:off x="1559496" y="2773083"/>
            <a:ext cx="2880320" cy="2880320"/>
          </a:xfrm>
          <a:prstGeom prst="rect">
            <a:avLst/>
          </a:prstGeom>
        </p:spPr>
      </p:pic>
      <p:pic>
        <p:nvPicPr>
          <p:cNvPr id="8" name="圖片 7">
            <a:extLst>
              <a:ext uri="{FF2B5EF4-FFF2-40B4-BE49-F238E27FC236}">
                <a16:creationId xmlns:a16="http://schemas.microsoft.com/office/drawing/2014/main" id="{C6461FE8-994B-4A47-A855-3B0871CA3873}"/>
              </a:ext>
            </a:extLst>
          </p:cNvPr>
          <p:cNvPicPr>
            <a:picLocks noChangeAspect="1"/>
          </p:cNvPicPr>
          <p:nvPr/>
        </p:nvPicPr>
        <p:blipFill>
          <a:blip r:embed="rId4"/>
          <a:stretch>
            <a:fillRect/>
          </a:stretch>
        </p:blipFill>
        <p:spPr>
          <a:xfrm>
            <a:off x="6120693" y="3501008"/>
            <a:ext cx="3841983" cy="2017041"/>
          </a:xfrm>
          <a:prstGeom prst="rect">
            <a:avLst/>
          </a:prstGeom>
        </p:spPr>
      </p:pic>
      <p:sp>
        <p:nvSpPr>
          <p:cNvPr id="9" name="內容版面配置區 5">
            <a:extLst>
              <a:ext uri="{FF2B5EF4-FFF2-40B4-BE49-F238E27FC236}">
                <a16:creationId xmlns:a16="http://schemas.microsoft.com/office/drawing/2014/main" id="{073F9E52-E710-8447-B301-2E09D5D2757E}"/>
              </a:ext>
            </a:extLst>
          </p:cNvPr>
          <p:cNvSpPr>
            <a:spLocks noGrp="1"/>
          </p:cNvSpPr>
          <p:nvPr>
            <p:ph idx="1"/>
          </p:nvPr>
        </p:nvSpPr>
        <p:spPr>
          <a:xfrm>
            <a:off x="609600" y="1600200"/>
            <a:ext cx="10862631" cy="1756792"/>
          </a:xfrm>
        </p:spPr>
        <p:txBody>
          <a:bodyPr/>
          <a:lstStyle/>
          <a:p>
            <a:r>
              <a:rPr lang="en-US" altLang="zh-TW" dirty="0"/>
              <a:t>Global Positioning Service(GPS) signal is </a:t>
            </a:r>
            <a:r>
              <a:rPr lang="en-US" altLang="zh-TW" dirty="0" err="1"/>
              <a:t>obstacled</a:t>
            </a:r>
            <a:r>
              <a:rPr lang="en-US" altLang="zh-TW" dirty="0"/>
              <a:t> by buildings and walls.</a:t>
            </a:r>
          </a:p>
          <a:p>
            <a:pPr lvl="1">
              <a:buFont typeface="Wingdings" pitchFamily="2" charset="2"/>
              <a:buChar char="Ø"/>
            </a:pPr>
            <a:r>
              <a:rPr lang="en-US" altLang="zh-TW" dirty="0" err="1"/>
              <a:t>Imappropriate</a:t>
            </a:r>
            <a:r>
              <a:rPr lang="en-US" altLang="zh-TW" dirty="0"/>
              <a:t> for indoor positioning.</a:t>
            </a:r>
            <a:endParaRPr lang="zh-TW" altLang="en-US" dirty="0"/>
          </a:p>
        </p:txBody>
      </p:sp>
    </p:spTree>
    <p:extLst>
      <p:ext uri="{BB962C8B-B14F-4D97-AF65-F5344CB8AC3E}">
        <p14:creationId xmlns:p14="http://schemas.microsoft.com/office/powerpoint/2010/main" val="3970135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a:xfrm>
            <a:off x="609600" y="533400"/>
            <a:ext cx="10972800" cy="990600"/>
          </a:xfrm>
        </p:spPr>
        <p:txBody>
          <a:bodyPr/>
          <a:lstStyle/>
          <a:p>
            <a:r>
              <a:rPr lang="en-US" altLang="zh-TW"/>
              <a:t>Indoor Positioning Applications</a:t>
            </a:r>
            <a:endParaRPr lang="zh-TW" altLang="en-US"/>
          </a:p>
        </p:txBody>
      </p:sp>
      <p:sp>
        <p:nvSpPr>
          <p:cNvPr id="4" name="投影片編號版面配置區 3"/>
          <p:cNvSpPr>
            <a:spLocks noGrp="1"/>
          </p:cNvSpPr>
          <p:nvPr>
            <p:ph type="sldNum" sz="quarter" idx="12"/>
          </p:nvPr>
        </p:nvSpPr>
        <p:spPr/>
        <p:txBody>
          <a:bodyPr/>
          <a:lstStyle/>
          <a:p>
            <a:fld id="{73DA0BB7-265A-403C-9275-D587AB510EDC}" type="slidenum">
              <a:rPr lang="zh-TW" altLang="en-US" smtClean="0"/>
              <a:pPr/>
              <a:t>5</a:t>
            </a:fld>
            <a:endParaRPr lang="zh-TW" altLang="en-US" dirty="0"/>
          </a:p>
        </p:txBody>
      </p:sp>
      <p:pic>
        <p:nvPicPr>
          <p:cNvPr id="6" name="圖片 5">
            <a:extLst>
              <a:ext uri="{FF2B5EF4-FFF2-40B4-BE49-F238E27FC236}">
                <a16:creationId xmlns:a16="http://schemas.microsoft.com/office/drawing/2014/main" id="{7DF8B2A0-95B4-F041-A0F4-9A1217A4D832}"/>
              </a:ext>
            </a:extLst>
          </p:cNvPr>
          <p:cNvPicPr>
            <a:picLocks noChangeAspect="1"/>
          </p:cNvPicPr>
          <p:nvPr/>
        </p:nvPicPr>
        <p:blipFill>
          <a:blip r:embed="rId3"/>
          <a:stretch>
            <a:fillRect/>
          </a:stretch>
        </p:blipFill>
        <p:spPr>
          <a:xfrm>
            <a:off x="15889088" y="1828056"/>
            <a:ext cx="7662231" cy="3831116"/>
          </a:xfrm>
          <a:prstGeom prst="rect">
            <a:avLst/>
          </a:prstGeom>
        </p:spPr>
      </p:pic>
      <p:grpSp>
        <p:nvGrpSpPr>
          <p:cNvPr id="20" name="群組 19">
            <a:extLst>
              <a:ext uri="{FF2B5EF4-FFF2-40B4-BE49-F238E27FC236}">
                <a16:creationId xmlns:a16="http://schemas.microsoft.com/office/drawing/2014/main" id="{705F15DA-EA23-8A44-8E5B-206CA9D8AE02}"/>
              </a:ext>
            </a:extLst>
          </p:cNvPr>
          <p:cNvGrpSpPr/>
          <p:nvPr/>
        </p:nvGrpSpPr>
        <p:grpSpPr>
          <a:xfrm>
            <a:off x="7999508" y="857726"/>
            <a:ext cx="3792055" cy="2814511"/>
            <a:chOff x="6023992" y="1524000"/>
            <a:chExt cx="5688632" cy="4486583"/>
          </a:xfrm>
        </p:grpSpPr>
        <p:pic>
          <p:nvPicPr>
            <p:cNvPr id="10" name="圖片 9">
              <a:extLst>
                <a:ext uri="{FF2B5EF4-FFF2-40B4-BE49-F238E27FC236}">
                  <a16:creationId xmlns:a16="http://schemas.microsoft.com/office/drawing/2014/main" id="{EF3482FC-9A1F-1945-B948-48CD92DDDB8E}"/>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023992" y="1524000"/>
              <a:ext cx="5688632" cy="4486583"/>
            </a:xfrm>
            <a:prstGeom prst="rect">
              <a:avLst/>
            </a:prstGeom>
          </p:spPr>
        </p:pic>
        <p:pic>
          <p:nvPicPr>
            <p:cNvPr id="3" name="圖片 2">
              <a:extLst>
                <a:ext uri="{FF2B5EF4-FFF2-40B4-BE49-F238E27FC236}">
                  <a16:creationId xmlns:a16="http://schemas.microsoft.com/office/drawing/2014/main" id="{D593385F-18EA-9D47-9095-83F59FF1F581}"/>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8148228" y="4656231"/>
              <a:ext cx="792088" cy="792088"/>
            </a:xfrm>
            <a:prstGeom prst="rect">
              <a:avLst/>
            </a:prstGeom>
          </p:spPr>
        </p:pic>
        <p:pic>
          <p:nvPicPr>
            <p:cNvPr id="12" name="圖片 11">
              <a:extLst>
                <a:ext uri="{FF2B5EF4-FFF2-40B4-BE49-F238E27FC236}">
                  <a16:creationId xmlns:a16="http://schemas.microsoft.com/office/drawing/2014/main" id="{9C090220-7946-AF4C-91D1-56F0132BBB75}"/>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6674532" y="4656231"/>
              <a:ext cx="823156" cy="823156"/>
            </a:xfrm>
            <a:prstGeom prst="rect">
              <a:avLst/>
            </a:prstGeom>
          </p:spPr>
        </p:pic>
        <p:pic>
          <p:nvPicPr>
            <p:cNvPr id="14" name="圖片 13">
              <a:extLst>
                <a:ext uri="{FF2B5EF4-FFF2-40B4-BE49-F238E27FC236}">
                  <a16:creationId xmlns:a16="http://schemas.microsoft.com/office/drawing/2014/main" id="{B2250A3C-BD00-2246-B3DA-6BD7F83A2E03}"/>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8544272" y="1794011"/>
              <a:ext cx="986341" cy="986341"/>
            </a:xfrm>
            <a:prstGeom prst="rect">
              <a:avLst/>
            </a:prstGeom>
          </p:spPr>
        </p:pic>
        <p:pic>
          <p:nvPicPr>
            <p:cNvPr id="18" name="圖片 17">
              <a:extLst>
                <a:ext uri="{FF2B5EF4-FFF2-40B4-BE49-F238E27FC236}">
                  <a16:creationId xmlns:a16="http://schemas.microsoft.com/office/drawing/2014/main" id="{E843A484-4A24-6844-9F0E-4FACA77CD672}"/>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10247770" y="1948869"/>
              <a:ext cx="1004234" cy="1004234"/>
            </a:xfrm>
            <a:prstGeom prst="rect">
              <a:avLst/>
            </a:prstGeom>
          </p:spPr>
        </p:pic>
      </p:grpSp>
      <p:sp>
        <p:nvSpPr>
          <p:cNvPr id="19" name="內容版面配置區 5">
            <a:extLst>
              <a:ext uri="{FF2B5EF4-FFF2-40B4-BE49-F238E27FC236}">
                <a16:creationId xmlns:a16="http://schemas.microsoft.com/office/drawing/2014/main" id="{9EF9BC26-F1D1-5F4A-83C0-187F1F31C228}"/>
              </a:ext>
            </a:extLst>
          </p:cNvPr>
          <p:cNvSpPr>
            <a:spLocks noGrp="1"/>
          </p:cNvSpPr>
          <p:nvPr>
            <p:ph idx="1"/>
          </p:nvPr>
        </p:nvSpPr>
        <p:spPr>
          <a:xfrm>
            <a:off x="609600" y="1600200"/>
            <a:ext cx="5198368" cy="4800041"/>
          </a:xfrm>
        </p:spPr>
        <p:txBody>
          <a:bodyPr>
            <a:normAutofit/>
          </a:bodyPr>
          <a:lstStyle/>
          <a:p>
            <a:pPr>
              <a:lnSpc>
                <a:spcPct val="150000"/>
              </a:lnSpc>
            </a:pPr>
            <a:r>
              <a:rPr lang="en" altLang="zh-TW" dirty="0"/>
              <a:t>Department Store</a:t>
            </a:r>
          </a:p>
          <a:p>
            <a:pPr lvl="1">
              <a:lnSpc>
                <a:spcPct val="110000"/>
              </a:lnSpc>
            </a:pPr>
            <a:r>
              <a:rPr lang="en" altLang="zh-TW" dirty="0"/>
              <a:t>Discount coupons </a:t>
            </a:r>
          </a:p>
          <a:p>
            <a:pPr>
              <a:lnSpc>
                <a:spcPct val="110000"/>
              </a:lnSpc>
            </a:pPr>
            <a:r>
              <a:rPr lang="en" altLang="zh-TW" dirty="0"/>
              <a:t>Hospital</a:t>
            </a:r>
          </a:p>
          <a:p>
            <a:pPr lvl="1">
              <a:lnSpc>
                <a:spcPct val="150000"/>
              </a:lnSpc>
            </a:pPr>
            <a:r>
              <a:rPr lang="en" altLang="zh-TW" dirty="0"/>
              <a:t>Patient movement</a:t>
            </a:r>
          </a:p>
          <a:p>
            <a:pPr>
              <a:lnSpc>
                <a:spcPct val="150000"/>
              </a:lnSpc>
            </a:pPr>
            <a:r>
              <a:rPr lang="en" altLang="zh-TW" dirty="0"/>
              <a:t>Factory</a:t>
            </a:r>
          </a:p>
          <a:p>
            <a:pPr lvl="1">
              <a:lnSpc>
                <a:spcPct val="150000"/>
              </a:lnSpc>
            </a:pPr>
            <a:r>
              <a:rPr lang="en" altLang="zh-TW" dirty="0"/>
              <a:t>Personnel flow control</a:t>
            </a:r>
          </a:p>
          <a:p>
            <a:pPr>
              <a:lnSpc>
                <a:spcPct val="150000"/>
              </a:lnSpc>
            </a:pPr>
            <a:r>
              <a:rPr lang="en" altLang="zh-TW" dirty="0"/>
              <a:t>Exhibtion </a:t>
            </a:r>
          </a:p>
          <a:p>
            <a:pPr lvl="1">
              <a:lnSpc>
                <a:spcPct val="150000"/>
              </a:lnSpc>
            </a:pPr>
            <a:r>
              <a:rPr lang="en" altLang="zh-TW" dirty="0"/>
              <a:t>Guide Tour</a:t>
            </a:r>
          </a:p>
          <a:p>
            <a:pPr lvl="2"/>
            <a:endParaRPr lang="en-US" altLang="zh-TW" dirty="0"/>
          </a:p>
          <a:p>
            <a:pPr lvl="2"/>
            <a:endParaRPr lang="en-US" altLang="zh-TW" dirty="0"/>
          </a:p>
          <a:p>
            <a:pPr lvl="2"/>
            <a:endParaRPr lang="en-US" altLang="zh-TW" dirty="0"/>
          </a:p>
          <a:p>
            <a:pPr lvl="2"/>
            <a:endParaRPr lang="zh-TW" altLang="en-US" dirty="0"/>
          </a:p>
        </p:txBody>
      </p:sp>
    </p:spTree>
    <p:extLst>
      <p:ext uri="{BB962C8B-B14F-4D97-AF65-F5344CB8AC3E}">
        <p14:creationId xmlns:p14="http://schemas.microsoft.com/office/powerpoint/2010/main" val="5521140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a:xfrm>
            <a:off x="609600" y="533400"/>
            <a:ext cx="10972800" cy="990600"/>
          </a:xfrm>
        </p:spPr>
        <p:txBody>
          <a:bodyPr/>
          <a:lstStyle/>
          <a:p>
            <a:r>
              <a:rPr lang="en-US" altLang="zh-TW"/>
              <a:t>Common Approachs  </a:t>
            </a:r>
            <a:endParaRPr lang="zh-TW" altLang="en-US"/>
          </a:p>
        </p:txBody>
      </p:sp>
      <p:pic>
        <p:nvPicPr>
          <p:cNvPr id="6" name="圖片 5">
            <a:extLst>
              <a:ext uri="{FF2B5EF4-FFF2-40B4-BE49-F238E27FC236}">
                <a16:creationId xmlns:a16="http://schemas.microsoft.com/office/drawing/2014/main" id="{7DF8B2A0-95B4-F041-A0F4-9A1217A4D832}"/>
              </a:ext>
            </a:extLst>
          </p:cNvPr>
          <p:cNvPicPr>
            <a:picLocks noChangeAspect="1"/>
          </p:cNvPicPr>
          <p:nvPr/>
        </p:nvPicPr>
        <p:blipFill>
          <a:blip r:embed="rId3"/>
          <a:stretch>
            <a:fillRect/>
          </a:stretch>
        </p:blipFill>
        <p:spPr>
          <a:xfrm>
            <a:off x="15889088" y="1828056"/>
            <a:ext cx="7662231" cy="3831116"/>
          </a:xfrm>
          <a:prstGeom prst="rect">
            <a:avLst/>
          </a:prstGeom>
        </p:spPr>
      </p:pic>
      <p:sp>
        <p:nvSpPr>
          <p:cNvPr id="7" name="內容版面配置區 6">
            <a:extLst>
              <a:ext uri="{FF2B5EF4-FFF2-40B4-BE49-F238E27FC236}">
                <a16:creationId xmlns:a16="http://schemas.microsoft.com/office/drawing/2014/main" id="{E3E635D7-8D5B-EC40-ABB2-5D51D52EFACE}"/>
              </a:ext>
            </a:extLst>
          </p:cNvPr>
          <p:cNvSpPr>
            <a:spLocks noGrp="1"/>
          </p:cNvSpPr>
          <p:nvPr>
            <p:ph idx="1"/>
          </p:nvPr>
        </p:nvSpPr>
        <p:spPr>
          <a:xfrm>
            <a:off x="604224" y="1511808"/>
            <a:ext cx="6050664" cy="4800040"/>
          </a:xfrm>
        </p:spPr>
        <p:txBody>
          <a:bodyPr>
            <a:normAutofit/>
          </a:bodyPr>
          <a:lstStyle/>
          <a:p>
            <a:r>
              <a:rPr lang="en-US" altLang="zh-TW" b="1" dirty="0"/>
              <a:t>Wireless Signal Based Solution</a:t>
            </a:r>
            <a:endParaRPr lang="en" altLang="zh-TW" b="1" dirty="0"/>
          </a:p>
          <a:p>
            <a:pPr lvl="1">
              <a:buFontTx/>
              <a:buChar char="-"/>
            </a:pPr>
            <a:r>
              <a:rPr lang="en" altLang="zh-TW" dirty="0"/>
              <a:t>Wi-Fi</a:t>
            </a:r>
          </a:p>
          <a:p>
            <a:pPr lvl="1">
              <a:buFontTx/>
              <a:buChar char="-"/>
            </a:pPr>
            <a:r>
              <a:rPr lang="en" altLang="zh-TW" dirty="0"/>
              <a:t>Zigbee</a:t>
            </a:r>
          </a:p>
          <a:p>
            <a:pPr lvl="1">
              <a:buFontTx/>
              <a:buChar char="-"/>
            </a:pPr>
            <a:r>
              <a:rPr lang="en" altLang="zh-TW" dirty="0"/>
              <a:t>Bluetooth</a:t>
            </a:r>
          </a:p>
          <a:p>
            <a:pPr lvl="1">
              <a:buFontTx/>
              <a:buChar char="-"/>
            </a:pPr>
            <a:r>
              <a:rPr lang="en-US" altLang="zh-TW" dirty="0"/>
              <a:t>Ultra-wideband(</a:t>
            </a:r>
            <a:r>
              <a:rPr lang="en" altLang="zh-TW" dirty="0"/>
              <a:t>UWB</a:t>
            </a:r>
            <a:r>
              <a:rPr lang="en-US" altLang="zh-TW" dirty="0"/>
              <a:t>)</a:t>
            </a:r>
            <a:endParaRPr lang="en" altLang="zh-TW" dirty="0"/>
          </a:p>
          <a:p>
            <a:pPr lvl="1">
              <a:buFontTx/>
              <a:buChar char="-"/>
            </a:pPr>
            <a:r>
              <a:rPr lang="en-US" altLang="zh-TW" dirty="0"/>
              <a:t>Infrared(IR)</a:t>
            </a:r>
            <a:endParaRPr lang="en" altLang="zh-TW" dirty="0"/>
          </a:p>
          <a:p>
            <a:pPr>
              <a:buFontTx/>
              <a:buChar char="-"/>
            </a:pPr>
            <a:r>
              <a:rPr lang="en" altLang="zh-TW" dirty="0"/>
              <a:t>Problems</a:t>
            </a:r>
          </a:p>
          <a:p>
            <a:pPr lvl="1">
              <a:buFontTx/>
              <a:buChar char="-"/>
            </a:pPr>
            <a:r>
              <a:rPr lang="en-US" altLang="zh-TW" dirty="0"/>
              <a:t>Wi-Fi, Zigbee, and Bluetooth could not have high </a:t>
            </a:r>
            <a:r>
              <a:rPr lang="en-US" altLang="zh-TW" dirty="0">
                <a:solidFill>
                  <a:srgbClr val="FF0000"/>
                </a:solidFill>
              </a:rPr>
              <a:t>precise</a:t>
            </a:r>
            <a:r>
              <a:rPr lang="en-US" altLang="zh-TW" dirty="0"/>
              <a:t> positioning.</a:t>
            </a:r>
          </a:p>
          <a:p>
            <a:pPr lvl="1">
              <a:buFontTx/>
              <a:buChar char="-"/>
            </a:pPr>
            <a:r>
              <a:rPr lang="en" altLang="zh-TW" dirty="0"/>
              <a:t>UWB and </a:t>
            </a:r>
            <a:r>
              <a:rPr lang="en-US" altLang="zh-TW" dirty="0"/>
              <a:t>IR</a:t>
            </a:r>
            <a:r>
              <a:rPr lang="en" altLang="zh-TW" dirty="0"/>
              <a:t> need </a:t>
            </a:r>
            <a:r>
              <a:rPr lang="en" altLang="zh-TW" dirty="0">
                <a:solidFill>
                  <a:srgbClr val="FF0000"/>
                </a:solidFill>
              </a:rPr>
              <a:t>high cost </a:t>
            </a:r>
            <a:r>
              <a:rPr lang="en" altLang="zh-TW" dirty="0"/>
              <a:t>and additional equpments.</a:t>
            </a:r>
          </a:p>
          <a:p>
            <a:pPr lvl="1">
              <a:buFontTx/>
              <a:buChar char="-"/>
            </a:pPr>
            <a:r>
              <a:rPr lang="en" altLang="zh-TW" dirty="0">
                <a:solidFill>
                  <a:srgbClr val="FF0000"/>
                </a:solidFill>
              </a:rPr>
              <a:t>Environment </a:t>
            </a:r>
            <a:r>
              <a:rPr lang="en" altLang="zh-TW" dirty="0"/>
              <a:t>noise have dramatical impact on positioning.</a:t>
            </a:r>
          </a:p>
          <a:p>
            <a:pPr marL="274320" lvl="1" indent="0">
              <a:buNone/>
            </a:pPr>
            <a:endParaRPr lang="en" altLang="zh-TW" dirty="0"/>
          </a:p>
          <a:p>
            <a:endParaRPr lang="en" altLang="zh-TW" dirty="0"/>
          </a:p>
          <a:p>
            <a:endParaRPr lang="en" altLang="zh-TW" dirty="0"/>
          </a:p>
        </p:txBody>
      </p:sp>
      <p:pic>
        <p:nvPicPr>
          <p:cNvPr id="16" name="圖片 15">
            <a:extLst>
              <a:ext uri="{FF2B5EF4-FFF2-40B4-BE49-F238E27FC236}">
                <a16:creationId xmlns:a16="http://schemas.microsoft.com/office/drawing/2014/main" id="{DA37CACD-1933-9942-8F5B-E4FA961B8014}"/>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974587" y="1551930"/>
            <a:ext cx="1228998" cy="1228998"/>
          </a:xfrm>
          <a:prstGeom prst="rect">
            <a:avLst/>
          </a:prstGeom>
        </p:spPr>
      </p:pic>
      <p:pic>
        <p:nvPicPr>
          <p:cNvPr id="21" name="圖片 20">
            <a:extLst>
              <a:ext uri="{FF2B5EF4-FFF2-40B4-BE49-F238E27FC236}">
                <a16:creationId xmlns:a16="http://schemas.microsoft.com/office/drawing/2014/main" id="{466F11F8-32DA-2245-AD39-5CE0A923B0C8}"/>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185991" y="2934685"/>
            <a:ext cx="1430288" cy="1430288"/>
          </a:xfrm>
          <a:prstGeom prst="rect">
            <a:avLst/>
          </a:prstGeom>
        </p:spPr>
      </p:pic>
      <p:pic>
        <p:nvPicPr>
          <p:cNvPr id="22" name="圖片 21">
            <a:extLst>
              <a:ext uri="{FF2B5EF4-FFF2-40B4-BE49-F238E27FC236}">
                <a16:creationId xmlns:a16="http://schemas.microsoft.com/office/drawing/2014/main" id="{B702902F-FAD7-964A-BB47-595175C530E3}"/>
              </a:ext>
            </a:extLst>
          </p:cNvPr>
          <p:cNvPicPr>
            <a:picLocks noChangeAspect="1"/>
          </p:cNvPicPr>
          <p:nvPr/>
        </p:nvPicPr>
        <p:blipFill>
          <a:blip r:embed="rId6"/>
          <a:stretch>
            <a:fillRect/>
          </a:stretch>
        </p:blipFill>
        <p:spPr>
          <a:xfrm>
            <a:off x="10561892" y="2951591"/>
            <a:ext cx="1247014" cy="1584045"/>
          </a:xfrm>
          <a:prstGeom prst="rect">
            <a:avLst/>
          </a:prstGeom>
        </p:spPr>
      </p:pic>
      <p:pic>
        <p:nvPicPr>
          <p:cNvPr id="23" name="圖片 22">
            <a:extLst>
              <a:ext uri="{FF2B5EF4-FFF2-40B4-BE49-F238E27FC236}">
                <a16:creationId xmlns:a16="http://schemas.microsoft.com/office/drawing/2014/main" id="{ABBF3397-FACF-4D47-AB37-6EFE85A66376}"/>
              </a:ext>
            </a:extLst>
          </p:cNvPr>
          <p:cNvPicPr>
            <a:picLocks noChangeAspect="1"/>
          </p:cNvPicPr>
          <p:nvPr/>
        </p:nvPicPr>
        <p:blipFill>
          <a:blip r:embed="rId7"/>
          <a:stretch>
            <a:fillRect/>
          </a:stretch>
        </p:blipFill>
        <p:spPr>
          <a:xfrm>
            <a:off x="8616279" y="4552756"/>
            <a:ext cx="1945613" cy="1459210"/>
          </a:xfrm>
          <a:prstGeom prst="rect">
            <a:avLst/>
          </a:prstGeom>
        </p:spPr>
      </p:pic>
      <p:cxnSp>
        <p:nvCxnSpPr>
          <p:cNvPr id="25" name="直線接點 24">
            <a:extLst>
              <a:ext uri="{FF2B5EF4-FFF2-40B4-BE49-F238E27FC236}">
                <a16:creationId xmlns:a16="http://schemas.microsoft.com/office/drawing/2014/main" id="{4E23DDA9-0470-FA46-9744-F55DA489C79B}"/>
              </a:ext>
            </a:extLst>
          </p:cNvPr>
          <p:cNvCxnSpPr>
            <a:cxnSpLocks/>
          </p:cNvCxnSpPr>
          <p:nvPr/>
        </p:nvCxnSpPr>
        <p:spPr>
          <a:xfrm>
            <a:off x="7883597" y="2091863"/>
            <a:ext cx="3209398" cy="3397499"/>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27" name="直線接點 26">
            <a:extLst>
              <a:ext uri="{FF2B5EF4-FFF2-40B4-BE49-F238E27FC236}">
                <a16:creationId xmlns:a16="http://schemas.microsoft.com/office/drawing/2014/main" id="{BD0C4AD8-E4AD-F74C-A50C-344DF469C328}"/>
              </a:ext>
            </a:extLst>
          </p:cNvPr>
          <p:cNvCxnSpPr>
            <a:cxnSpLocks/>
          </p:cNvCxnSpPr>
          <p:nvPr/>
        </p:nvCxnSpPr>
        <p:spPr>
          <a:xfrm flipH="1">
            <a:off x="7883597" y="2166429"/>
            <a:ext cx="3301802" cy="313515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12" name="投影片編號版面配置區 3">
            <a:extLst>
              <a:ext uri="{FF2B5EF4-FFF2-40B4-BE49-F238E27FC236}">
                <a16:creationId xmlns:a16="http://schemas.microsoft.com/office/drawing/2014/main" id="{BC73DE49-955B-B045-B69E-DD7CF6D23A89}"/>
              </a:ext>
            </a:extLst>
          </p:cNvPr>
          <p:cNvSpPr>
            <a:spLocks noGrp="1"/>
          </p:cNvSpPr>
          <p:nvPr>
            <p:ph type="sldNum" sz="quarter" idx="12"/>
          </p:nvPr>
        </p:nvSpPr>
        <p:spPr>
          <a:xfrm>
            <a:off x="11472231" y="6400241"/>
            <a:ext cx="598515" cy="360041"/>
          </a:xfrm>
        </p:spPr>
        <p:txBody>
          <a:bodyPr/>
          <a:lstStyle/>
          <a:p>
            <a:fld id="{73DA0BB7-265A-403C-9275-D587AB510EDC}" type="slidenum">
              <a:rPr lang="zh-TW" altLang="en-US" smtClean="0"/>
              <a:pPr/>
              <a:t>6</a:t>
            </a:fld>
            <a:endParaRPr lang="zh-TW" altLang="en-US" dirty="0"/>
          </a:p>
        </p:txBody>
      </p:sp>
    </p:spTree>
    <p:extLst>
      <p:ext uri="{BB962C8B-B14F-4D97-AF65-F5344CB8AC3E}">
        <p14:creationId xmlns:p14="http://schemas.microsoft.com/office/powerpoint/2010/main" val="39259281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a:xfrm>
            <a:off x="609600" y="533400"/>
            <a:ext cx="10972800" cy="990600"/>
          </a:xfrm>
        </p:spPr>
        <p:txBody>
          <a:bodyPr/>
          <a:lstStyle/>
          <a:p>
            <a:r>
              <a:rPr lang="en-US" altLang="zh-TW"/>
              <a:t>Common Approachs </a:t>
            </a:r>
            <a:endParaRPr lang="zh-TW" altLang="en-US"/>
          </a:p>
        </p:txBody>
      </p:sp>
      <p:pic>
        <p:nvPicPr>
          <p:cNvPr id="6" name="圖片 5">
            <a:extLst>
              <a:ext uri="{FF2B5EF4-FFF2-40B4-BE49-F238E27FC236}">
                <a16:creationId xmlns:a16="http://schemas.microsoft.com/office/drawing/2014/main" id="{7DF8B2A0-95B4-F041-A0F4-9A1217A4D832}"/>
              </a:ext>
            </a:extLst>
          </p:cNvPr>
          <p:cNvPicPr>
            <a:picLocks noChangeAspect="1"/>
          </p:cNvPicPr>
          <p:nvPr/>
        </p:nvPicPr>
        <p:blipFill>
          <a:blip r:embed="rId3"/>
          <a:stretch>
            <a:fillRect/>
          </a:stretch>
        </p:blipFill>
        <p:spPr>
          <a:xfrm>
            <a:off x="15889088" y="1828056"/>
            <a:ext cx="7662231" cy="3831116"/>
          </a:xfrm>
          <a:prstGeom prst="rect">
            <a:avLst/>
          </a:prstGeom>
        </p:spPr>
      </p:pic>
      <p:sp>
        <p:nvSpPr>
          <p:cNvPr id="7" name="內容版面配置區 6">
            <a:extLst>
              <a:ext uri="{FF2B5EF4-FFF2-40B4-BE49-F238E27FC236}">
                <a16:creationId xmlns:a16="http://schemas.microsoft.com/office/drawing/2014/main" id="{E3E635D7-8D5B-EC40-ABB2-5D51D52EFACE}"/>
              </a:ext>
            </a:extLst>
          </p:cNvPr>
          <p:cNvSpPr>
            <a:spLocks noGrp="1"/>
          </p:cNvSpPr>
          <p:nvPr>
            <p:ph idx="1"/>
          </p:nvPr>
        </p:nvSpPr>
        <p:spPr>
          <a:xfrm>
            <a:off x="604223" y="1511808"/>
            <a:ext cx="6113659" cy="4800040"/>
          </a:xfrm>
        </p:spPr>
        <p:txBody>
          <a:bodyPr>
            <a:normAutofit/>
          </a:bodyPr>
          <a:lstStyle/>
          <a:p>
            <a:r>
              <a:rPr lang="en-US" altLang="zh-TW" b="1" dirty="0"/>
              <a:t>Computer Vision Based Solution</a:t>
            </a:r>
          </a:p>
          <a:p>
            <a:pPr lvl="1"/>
            <a:r>
              <a:rPr lang="en-US" altLang="zh-TW" b="1" dirty="0"/>
              <a:t>Pedestrian Location Estimation </a:t>
            </a:r>
          </a:p>
          <a:p>
            <a:pPr marL="274320" lvl="1" indent="0">
              <a:buNone/>
            </a:pPr>
            <a:endParaRPr lang="en" altLang="zh-TW" dirty="0"/>
          </a:p>
          <a:p>
            <a:pPr>
              <a:buFontTx/>
              <a:buChar char="-"/>
            </a:pPr>
            <a:r>
              <a:rPr lang="en" altLang="zh-TW" dirty="0"/>
              <a:t>Application scenario</a:t>
            </a:r>
          </a:p>
          <a:p>
            <a:pPr lvl="1">
              <a:buFontTx/>
              <a:buChar char="-"/>
            </a:pPr>
            <a:r>
              <a:rPr lang="en" altLang="zh-TW" dirty="0"/>
              <a:t>Complex Background</a:t>
            </a:r>
          </a:p>
          <a:p>
            <a:pPr lvl="1">
              <a:buFontTx/>
              <a:buChar char="-"/>
            </a:pPr>
            <a:endParaRPr lang="en" altLang="zh-TW" dirty="0"/>
          </a:p>
          <a:p>
            <a:pPr>
              <a:buFontTx/>
              <a:buChar char="-"/>
            </a:pPr>
            <a:r>
              <a:rPr lang="en" altLang="zh-TW" dirty="0"/>
              <a:t>Problems</a:t>
            </a:r>
          </a:p>
          <a:p>
            <a:pPr lvl="1">
              <a:buFontTx/>
              <a:buChar char="-"/>
            </a:pPr>
            <a:r>
              <a:rPr lang="en-US" altLang="zh-TW" dirty="0"/>
              <a:t>Pedestrian Location Estimation achieves higher precision but could not </a:t>
            </a:r>
            <a:r>
              <a:rPr lang="en-US" altLang="zh-TW" dirty="0">
                <a:solidFill>
                  <a:srgbClr val="FF0000"/>
                </a:solidFill>
              </a:rPr>
              <a:t>identify</a:t>
            </a:r>
            <a:r>
              <a:rPr lang="en-US" altLang="zh-TW" dirty="0"/>
              <a:t> the user.</a:t>
            </a:r>
          </a:p>
          <a:p>
            <a:pPr lvl="1">
              <a:buFontTx/>
              <a:buChar char="-"/>
            </a:pPr>
            <a:r>
              <a:rPr lang="en" altLang="zh-TW" dirty="0">
                <a:solidFill>
                  <a:srgbClr val="FF0000"/>
                </a:solidFill>
              </a:rPr>
              <a:t>Occlusion</a:t>
            </a:r>
            <a:r>
              <a:rPr lang="en" altLang="zh-TW" dirty="0"/>
              <a:t> of the human body causes worse precision for positioning.</a:t>
            </a:r>
          </a:p>
          <a:p>
            <a:pPr lvl="1">
              <a:buFontTx/>
              <a:buChar char="-"/>
            </a:pPr>
            <a:r>
              <a:rPr lang="en" altLang="zh-TW" dirty="0"/>
              <a:t>Might need more cameras to avoid occlusion.</a:t>
            </a:r>
          </a:p>
          <a:p>
            <a:pPr lvl="1">
              <a:buFontTx/>
              <a:buChar char="-"/>
            </a:pPr>
            <a:endParaRPr lang="en" altLang="zh-TW" dirty="0"/>
          </a:p>
          <a:p>
            <a:pPr lvl="1">
              <a:buFontTx/>
              <a:buChar char="-"/>
            </a:pPr>
            <a:endParaRPr lang="en" altLang="zh-TW" dirty="0"/>
          </a:p>
          <a:p>
            <a:pPr lvl="1">
              <a:buFontTx/>
              <a:buChar char="-"/>
            </a:pPr>
            <a:endParaRPr lang="en-US" altLang="zh-TW" dirty="0"/>
          </a:p>
          <a:p>
            <a:pPr lvl="1">
              <a:buFontTx/>
              <a:buChar char="-"/>
            </a:pPr>
            <a:endParaRPr lang="en" altLang="zh-TW" dirty="0"/>
          </a:p>
          <a:p>
            <a:endParaRPr lang="en" altLang="zh-TW" dirty="0"/>
          </a:p>
          <a:p>
            <a:endParaRPr lang="en" altLang="zh-TW" dirty="0"/>
          </a:p>
        </p:txBody>
      </p:sp>
      <p:grpSp>
        <p:nvGrpSpPr>
          <p:cNvPr id="13" name="群組 12">
            <a:extLst>
              <a:ext uri="{FF2B5EF4-FFF2-40B4-BE49-F238E27FC236}">
                <a16:creationId xmlns:a16="http://schemas.microsoft.com/office/drawing/2014/main" id="{175B8F2C-8F17-AF43-BBEC-3C71D54C6239}"/>
              </a:ext>
            </a:extLst>
          </p:cNvPr>
          <p:cNvGrpSpPr/>
          <p:nvPr/>
        </p:nvGrpSpPr>
        <p:grpSpPr>
          <a:xfrm>
            <a:off x="7464152" y="1293506"/>
            <a:ext cx="2881016" cy="4365666"/>
            <a:chOff x="8198806" y="2924944"/>
            <a:chExt cx="1773592" cy="3240104"/>
          </a:xfrm>
        </p:grpSpPr>
        <p:pic>
          <p:nvPicPr>
            <p:cNvPr id="14" name="圖片 13">
              <a:extLst>
                <a:ext uri="{FF2B5EF4-FFF2-40B4-BE49-F238E27FC236}">
                  <a16:creationId xmlns:a16="http://schemas.microsoft.com/office/drawing/2014/main" id="{8AC4765E-1630-5F42-9B5F-ED0C2A636434}"/>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rot="16200000">
              <a:off x="7465550" y="3658200"/>
              <a:ext cx="3240104" cy="1773592"/>
            </a:xfrm>
            <a:prstGeom prst="rect">
              <a:avLst/>
            </a:prstGeom>
          </p:spPr>
        </p:pic>
        <p:sp>
          <p:nvSpPr>
            <p:cNvPr id="15" name="橢圓 14">
              <a:extLst>
                <a:ext uri="{FF2B5EF4-FFF2-40B4-BE49-F238E27FC236}">
                  <a16:creationId xmlns:a16="http://schemas.microsoft.com/office/drawing/2014/main" id="{DB8242C5-244B-5C42-ADF4-38C9AC25AD79}"/>
                </a:ext>
              </a:extLst>
            </p:cNvPr>
            <p:cNvSpPr/>
            <p:nvPr/>
          </p:nvSpPr>
          <p:spPr>
            <a:xfrm>
              <a:off x="8472264" y="5719917"/>
              <a:ext cx="144016" cy="1440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7" name="橢圓 16">
              <a:extLst>
                <a:ext uri="{FF2B5EF4-FFF2-40B4-BE49-F238E27FC236}">
                  <a16:creationId xmlns:a16="http://schemas.microsoft.com/office/drawing/2014/main" id="{BDA7D7BD-7172-F942-8920-89692D498096}"/>
                </a:ext>
              </a:extLst>
            </p:cNvPr>
            <p:cNvSpPr/>
            <p:nvPr/>
          </p:nvSpPr>
          <p:spPr>
            <a:xfrm>
              <a:off x="9368969" y="5776923"/>
              <a:ext cx="144016" cy="1440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8" name="橢圓 17">
              <a:extLst>
                <a:ext uri="{FF2B5EF4-FFF2-40B4-BE49-F238E27FC236}">
                  <a16:creationId xmlns:a16="http://schemas.microsoft.com/office/drawing/2014/main" id="{3452EA22-1C30-7845-ACA7-F1068AB89578}"/>
                </a:ext>
              </a:extLst>
            </p:cNvPr>
            <p:cNvSpPr/>
            <p:nvPr/>
          </p:nvSpPr>
          <p:spPr>
            <a:xfrm>
              <a:off x="8537995" y="3864796"/>
              <a:ext cx="144016" cy="1440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grpSp>
      <p:sp>
        <p:nvSpPr>
          <p:cNvPr id="10" name="投影片編號版面配置區 3">
            <a:extLst>
              <a:ext uri="{FF2B5EF4-FFF2-40B4-BE49-F238E27FC236}">
                <a16:creationId xmlns:a16="http://schemas.microsoft.com/office/drawing/2014/main" id="{792BB2D0-74E2-944F-8D3F-EF5C6E7212AE}"/>
              </a:ext>
            </a:extLst>
          </p:cNvPr>
          <p:cNvSpPr>
            <a:spLocks noGrp="1"/>
          </p:cNvSpPr>
          <p:nvPr>
            <p:ph type="sldNum" sz="quarter" idx="12"/>
          </p:nvPr>
        </p:nvSpPr>
        <p:spPr>
          <a:xfrm>
            <a:off x="11472231" y="6400241"/>
            <a:ext cx="598515" cy="360041"/>
          </a:xfrm>
        </p:spPr>
        <p:txBody>
          <a:bodyPr/>
          <a:lstStyle/>
          <a:p>
            <a:fld id="{73DA0BB7-265A-403C-9275-D587AB510EDC}" type="slidenum">
              <a:rPr lang="zh-TW" altLang="en-US" smtClean="0"/>
              <a:pPr/>
              <a:t>7</a:t>
            </a:fld>
            <a:endParaRPr lang="zh-TW" altLang="en-US" dirty="0"/>
          </a:p>
        </p:txBody>
      </p:sp>
    </p:spTree>
    <p:extLst>
      <p:ext uri="{BB962C8B-B14F-4D97-AF65-F5344CB8AC3E}">
        <p14:creationId xmlns:p14="http://schemas.microsoft.com/office/powerpoint/2010/main" val="22032649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a:xfrm>
            <a:off x="609600" y="533400"/>
            <a:ext cx="10972800" cy="990600"/>
          </a:xfrm>
        </p:spPr>
        <p:txBody>
          <a:bodyPr>
            <a:normAutofit/>
          </a:bodyPr>
          <a:lstStyle/>
          <a:p>
            <a:r>
              <a:rPr lang="en-US" altLang="zh-TW"/>
              <a:t>Wireless Signal Based vs. Computer Vision Based </a:t>
            </a:r>
            <a:endParaRPr lang="zh-TW" altLang="en-US"/>
          </a:p>
        </p:txBody>
      </p:sp>
      <p:pic>
        <p:nvPicPr>
          <p:cNvPr id="6" name="圖片 5">
            <a:extLst>
              <a:ext uri="{FF2B5EF4-FFF2-40B4-BE49-F238E27FC236}">
                <a16:creationId xmlns:a16="http://schemas.microsoft.com/office/drawing/2014/main" id="{7DF8B2A0-95B4-F041-A0F4-9A1217A4D832}"/>
              </a:ext>
            </a:extLst>
          </p:cNvPr>
          <p:cNvPicPr>
            <a:picLocks noChangeAspect="1"/>
          </p:cNvPicPr>
          <p:nvPr/>
        </p:nvPicPr>
        <p:blipFill>
          <a:blip r:embed="rId3"/>
          <a:stretch>
            <a:fillRect/>
          </a:stretch>
        </p:blipFill>
        <p:spPr>
          <a:xfrm>
            <a:off x="15889088" y="1828056"/>
            <a:ext cx="7662231" cy="3831116"/>
          </a:xfrm>
          <a:prstGeom prst="rect">
            <a:avLst/>
          </a:prstGeom>
        </p:spPr>
      </p:pic>
      <p:graphicFrame>
        <p:nvGraphicFramePr>
          <p:cNvPr id="4" name="表格 3">
            <a:extLst>
              <a:ext uri="{FF2B5EF4-FFF2-40B4-BE49-F238E27FC236}">
                <a16:creationId xmlns:a16="http://schemas.microsoft.com/office/drawing/2014/main" id="{E762B960-9AEF-B549-B525-BB3FB85D335A}"/>
              </a:ext>
            </a:extLst>
          </p:cNvPr>
          <p:cNvGraphicFramePr>
            <a:graphicFrameLocks noGrp="1"/>
          </p:cNvGraphicFramePr>
          <p:nvPr>
            <p:extLst>
              <p:ext uri="{D42A27DB-BD31-4B8C-83A1-F6EECF244321}">
                <p14:modId xmlns:p14="http://schemas.microsoft.com/office/powerpoint/2010/main" val="2854278069"/>
              </p:ext>
            </p:extLst>
          </p:nvPr>
        </p:nvGraphicFramePr>
        <p:xfrm>
          <a:off x="983432" y="1524000"/>
          <a:ext cx="9793086" cy="4638769"/>
        </p:xfrm>
        <a:graphic>
          <a:graphicData uri="http://schemas.openxmlformats.org/drawingml/2006/table">
            <a:tbl>
              <a:tblPr firstRow="1" bandRow="1">
                <a:tableStyleId>{21E4AEA4-8DFA-4A89-87EB-49C32662AFE0}</a:tableStyleId>
              </a:tblPr>
              <a:tblGrid>
                <a:gridCol w="3048178">
                  <a:extLst>
                    <a:ext uri="{9D8B030D-6E8A-4147-A177-3AD203B41FA5}">
                      <a16:colId xmlns:a16="http://schemas.microsoft.com/office/drawing/2014/main" val="1420041049"/>
                    </a:ext>
                  </a:extLst>
                </a:gridCol>
                <a:gridCol w="3372454">
                  <a:extLst>
                    <a:ext uri="{9D8B030D-6E8A-4147-A177-3AD203B41FA5}">
                      <a16:colId xmlns:a16="http://schemas.microsoft.com/office/drawing/2014/main" val="622545199"/>
                    </a:ext>
                  </a:extLst>
                </a:gridCol>
                <a:gridCol w="3372454">
                  <a:extLst>
                    <a:ext uri="{9D8B030D-6E8A-4147-A177-3AD203B41FA5}">
                      <a16:colId xmlns:a16="http://schemas.microsoft.com/office/drawing/2014/main" val="1756315493"/>
                    </a:ext>
                  </a:extLst>
                </a:gridCol>
              </a:tblGrid>
              <a:tr h="655443">
                <a:tc>
                  <a:txBody>
                    <a:bodyPr/>
                    <a:lstStyle/>
                    <a:p>
                      <a:pPr algn="ctr"/>
                      <a:endParaRPr lang="zh-TW" altLang="en-US"/>
                    </a:p>
                  </a:txBody>
                  <a:tcPr/>
                </a:tc>
                <a:tc>
                  <a:txBody>
                    <a:bodyPr/>
                    <a:lstStyle/>
                    <a:p>
                      <a:pPr algn="ctr"/>
                      <a:r>
                        <a:rPr lang="en-US" altLang="zh-TW"/>
                        <a:t>Wireless Signal Based</a:t>
                      </a:r>
                      <a:endParaRPr lang="zh-TW" altLang="en-US"/>
                    </a:p>
                  </a:txBody>
                  <a:tcPr/>
                </a:tc>
                <a:tc>
                  <a:txBody>
                    <a:bodyPr/>
                    <a:lstStyle/>
                    <a:p>
                      <a:pPr algn="ctr"/>
                      <a:r>
                        <a:rPr lang="en-US" altLang="zh-TW"/>
                        <a:t>Computer Vision Based</a:t>
                      </a:r>
                      <a:endParaRPr lang="en-US" altLang="zh-TW" b="1"/>
                    </a:p>
                  </a:txBody>
                  <a:tcPr/>
                </a:tc>
                <a:extLst>
                  <a:ext uri="{0D108BD9-81ED-4DB2-BD59-A6C34878D82A}">
                    <a16:rowId xmlns:a16="http://schemas.microsoft.com/office/drawing/2014/main" val="1321489942"/>
                  </a:ext>
                </a:extLst>
              </a:tr>
              <a:tr h="781710">
                <a:tc>
                  <a:txBody>
                    <a:bodyPr/>
                    <a:lstStyle/>
                    <a:p>
                      <a:pPr algn="ctr"/>
                      <a:r>
                        <a:rPr lang="en-US" altLang="zh-TW"/>
                        <a:t>Method</a:t>
                      </a:r>
                      <a:endParaRPr lang="zh-TW" altLang="en-US"/>
                    </a:p>
                  </a:txBody>
                  <a:tcPr/>
                </a:tc>
                <a:tc>
                  <a:txBody>
                    <a:bodyPr/>
                    <a:lstStyle/>
                    <a:p>
                      <a:pPr algn="ctr"/>
                      <a:r>
                        <a:rPr lang="en" altLang="zh-TW"/>
                        <a:t>Mathematical model</a:t>
                      </a:r>
                      <a:endParaRPr lang="zh-TW" altLang="en-US"/>
                    </a:p>
                  </a:txBody>
                  <a:tcPr/>
                </a:tc>
                <a:tc>
                  <a:txBody>
                    <a:bodyPr/>
                    <a:lstStyle/>
                    <a:p>
                      <a:pPr algn="ctr"/>
                      <a:r>
                        <a:rPr lang="en-US" altLang="zh-TW"/>
                        <a:t>Deep learning</a:t>
                      </a:r>
                      <a:endParaRPr lang="zh-TW" altLang="en-US"/>
                    </a:p>
                  </a:txBody>
                  <a:tcPr/>
                </a:tc>
                <a:extLst>
                  <a:ext uri="{0D108BD9-81ED-4DB2-BD59-A6C34878D82A}">
                    <a16:rowId xmlns:a16="http://schemas.microsoft.com/office/drawing/2014/main" val="116174162"/>
                  </a:ext>
                </a:extLst>
              </a:tr>
              <a:tr h="781710">
                <a:tc>
                  <a:txBody>
                    <a:bodyPr/>
                    <a:lstStyle/>
                    <a:p>
                      <a:pPr algn="ctr"/>
                      <a:r>
                        <a:rPr lang="en-US" altLang="zh-TW"/>
                        <a:t>Computation time</a:t>
                      </a:r>
                      <a:endParaRPr lang="zh-TW" altLang="en-US"/>
                    </a:p>
                  </a:txBody>
                  <a:tcPr/>
                </a:tc>
                <a:tc>
                  <a:txBody>
                    <a:bodyPr/>
                    <a:lstStyle/>
                    <a:p>
                      <a:pPr algn="ctr"/>
                      <a:r>
                        <a:rPr lang="en-US" altLang="zh-TW">
                          <a:solidFill>
                            <a:schemeClr val="tx2"/>
                          </a:solidFill>
                        </a:rPr>
                        <a:t>Micro seconds</a:t>
                      </a:r>
                      <a:endParaRPr lang="zh-TW" altLang="en-US">
                        <a:solidFill>
                          <a:schemeClr val="tx2"/>
                        </a:solidFill>
                      </a:endParaRPr>
                    </a:p>
                  </a:txBody>
                  <a:tcPr/>
                </a:tc>
                <a:tc>
                  <a:txBody>
                    <a:bodyPr/>
                    <a:lstStyle/>
                    <a:p>
                      <a:pPr algn="ctr"/>
                      <a:r>
                        <a:rPr lang="en-US" altLang="zh-TW">
                          <a:solidFill>
                            <a:srgbClr val="FF0000"/>
                          </a:solidFill>
                        </a:rPr>
                        <a:t>Seconds</a:t>
                      </a:r>
                      <a:endParaRPr lang="zh-TW" altLang="en-US">
                        <a:solidFill>
                          <a:srgbClr val="FF0000"/>
                        </a:solidFill>
                      </a:endParaRPr>
                    </a:p>
                  </a:txBody>
                  <a:tcPr/>
                </a:tc>
                <a:extLst>
                  <a:ext uri="{0D108BD9-81ED-4DB2-BD59-A6C34878D82A}">
                    <a16:rowId xmlns:a16="http://schemas.microsoft.com/office/drawing/2014/main" val="2322301682"/>
                  </a:ext>
                </a:extLst>
              </a:tr>
              <a:tr h="840800">
                <a:tc>
                  <a:txBody>
                    <a:bodyPr/>
                    <a:lstStyle/>
                    <a:p>
                      <a:pPr algn="ctr"/>
                      <a:r>
                        <a:rPr lang="en-US" altLang="zh-TW"/>
                        <a:t>Average precision(m)</a:t>
                      </a:r>
                      <a:endParaRPr lang="zh-TW" altLang="en-US"/>
                    </a:p>
                  </a:txBody>
                  <a:tcPr/>
                </a:tc>
                <a:tc>
                  <a:txBody>
                    <a:bodyPr/>
                    <a:lstStyle/>
                    <a:p>
                      <a:pPr algn="ctr"/>
                      <a:r>
                        <a:rPr lang="en-US" altLang="zh-TW">
                          <a:solidFill>
                            <a:srgbClr val="FF0000"/>
                          </a:solidFill>
                        </a:rPr>
                        <a:t>Rough (2 ~ 3m)</a:t>
                      </a:r>
                      <a:endParaRPr lang="zh-TW" altLang="en-US">
                        <a:solidFill>
                          <a:srgbClr val="FF0000"/>
                        </a:solidFill>
                      </a:endParaRPr>
                    </a:p>
                  </a:txBody>
                  <a:tcPr/>
                </a:tc>
                <a:tc>
                  <a:txBody>
                    <a:bodyPr/>
                    <a:lstStyle/>
                    <a:p>
                      <a:pPr algn="ctr"/>
                      <a:r>
                        <a:rPr lang="en-US" altLang="zh-TW" sz="1800" kern="1200">
                          <a:solidFill>
                            <a:srgbClr val="0070C0"/>
                          </a:solidFill>
                          <a:latin typeface="+mn-lt"/>
                          <a:ea typeface="+mn-ea"/>
                          <a:cs typeface="+mn-cs"/>
                        </a:rPr>
                        <a:t>Precise (0.5 ~ 1m)</a:t>
                      </a:r>
                      <a:endParaRPr lang="zh-TW" altLang="en-US" sz="1800" kern="1200">
                        <a:solidFill>
                          <a:srgbClr val="0070C0"/>
                        </a:solidFill>
                        <a:latin typeface="+mn-lt"/>
                        <a:ea typeface="+mn-ea"/>
                        <a:cs typeface="+mn-cs"/>
                      </a:endParaRPr>
                    </a:p>
                  </a:txBody>
                  <a:tcPr/>
                </a:tc>
                <a:extLst>
                  <a:ext uri="{0D108BD9-81ED-4DB2-BD59-A6C34878D82A}">
                    <a16:rowId xmlns:a16="http://schemas.microsoft.com/office/drawing/2014/main" val="2653830818"/>
                  </a:ext>
                </a:extLst>
              </a:tr>
              <a:tr h="789553">
                <a:tc>
                  <a:txBody>
                    <a:bodyPr/>
                    <a:lstStyle/>
                    <a:p>
                      <a:pPr algn="ctr"/>
                      <a:r>
                        <a:rPr lang="en-US" altLang="zh-TW" dirty="0"/>
                        <a:t>Additional equipment</a:t>
                      </a:r>
                    </a:p>
                  </a:txBody>
                  <a:tcPr/>
                </a:tc>
                <a:tc>
                  <a:txBody>
                    <a:bodyPr/>
                    <a:lstStyle/>
                    <a:p>
                      <a:pPr algn="ctr"/>
                      <a:r>
                        <a:rPr lang="en-US" altLang="zh-TW" dirty="0">
                          <a:solidFill>
                            <a:srgbClr val="FF0000"/>
                          </a:solidFill>
                        </a:rPr>
                        <a:t>Yes</a:t>
                      </a:r>
                      <a:endParaRPr lang="zh-TW" altLang="en-US" dirty="0">
                        <a:solidFill>
                          <a:srgbClr val="FF0000"/>
                        </a:solidFill>
                      </a:endParaRPr>
                    </a:p>
                  </a:txBody>
                  <a:tcPr/>
                </a:tc>
                <a:tc>
                  <a:txBody>
                    <a:bodyPr/>
                    <a:lstStyle/>
                    <a:p>
                      <a:pPr algn="ctr"/>
                      <a:r>
                        <a:rPr lang="en-US" altLang="zh-TW" dirty="0">
                          <a:solidFill>
                            <a:srgbClr val="0070C0"/>
                          </a:solidFill>
                        </a:rPr>
                        <a:t>No</a:t>
                      </a:r>
                      <a:endParaRPr lang="zh-TW" altLang="en-US" dirty="0">
                        <a:solidFill>
                          <a:srgbClr val="0070C0"/>
                        </a:solidFill>
                      </a:endParaRPr>
                    </a:p>
                  </a:txBody>
                  <a:tcPr/>
                </a:tc>
                <a:extLst>
                  <a:ext uri="{0D108BD9-81ED-4DB2-BD59-A6C34878D82A}">
                    <a16:rowId xmlns:a16="http://schemas.microsoft.com/office/drawing/2014/main" val="3654298699"/>
                  </a:ext>
                </a:extLst>
              </a:tr>
              <a:tr h="789553">
                <a:tc>
                  <a:txBody>
                    <a:bodyPr/>
                    <a:lstStyle/>
                    <a:p>
                      <a:pPr algn="ctr"/>
                      <a:r>
                        <a:rPr lang="en" altLang="zh-TW" dirty="0"/>
                        <a:t>Identification</a:t>
                      </a:r>
                      <a:endParaRPr lang="zh-TW" altLang="en-US" dirty="0"/>
                    </a:p>
                  </a:txBody>
                  <a:tcPr/>
                </a:tc>
                <a:tc>
                  <a:txBody>
                    <a:bodyPr/>
                    <a:lstStyle/>
                    <a:p>
                      <a:pPr algn="ctr"/>
                      <a:r>
                        <a:rPr lang="en-US" altLang="zh-TW">
                          <a:solidFill>
                            <a:srgbClr val="0070C0"/>
                          </a:solidFill>
                        </a:rPr>
                        <a:t>Yes</a:t>
                      </a:r>
                      <a:endParaRPr lang="zh-TW" altLang="en-US">
                        <a:solidFill>
                          <a:srgbClr val="0070C0"/>
                        </a:solidFill>
                      </a:endParaRPr>
                    </a:p>
                  </a:txBody>
                  <a:tcPr/>
                </a:tc>
                <a:tc>
                  <a:txBody>
                    <a:bodyPr/>
                    <a:lstStyle/>
                    <a:p>
                      <a:pPr algn="ctr"/>
                      <a:r>
                        <a:rPr lang="en-US" altLang="zh-TW" dirty="0">
                          <a:solidFill>
                            <a:srgbClr val="FF0000"/>
                          </a:solidFill>
                        </a:rPr>
                        <a:t>No</a:t>
                      </a:r>
                      <a:endParaRPr lang="zh-TW" altLang="en-US" dirty="0">
                        <a:solidFill>
                          <a:srgbClr val="FF0000"/>
                        </a:solidFill>
                      </a:endParaRPr>
                    </a:p>
                  </a:txBody>
                  <a:tcPr/>
                </a:tc>
                <a:extLst>
                  <a:ext uri="{0D108BD9-81ED-4DB2-BD59-A6C34878D82A}">
                    <a16:rowId xmlns:a16="http://schemas.microsoft.com/office/drawing/2014/main" val="168347316"/>
                  </a:ext>
                </a:extLst>
              </a:tr>
            </a:tbl>
          </a:graphicData>
        </a:graphic>
      </p:graphicFrame>
      <p:sp>
        <p:nvSpPr>
          <p:cNvPr id="9" name="投影片編號版面配置區 3">
            <a:extLst>
              <a:ext uri="{FF2B5EF4-FFF2-40B4-BE49-F238E27FC236}">
                <a16:creationId xmlns:a16="http://schemas.microsoft.com/office/drawing/2014/main" id="{15B736AB-104D-E242-8ED3-F5DA7BFEBD8A}"/>
              </a:ext>
            </a:extLst>
          </p:cNvPr>
          <p:cNvSpPr>
            <a:spLocks noGrp="1"/>
          </p:cNvSpPr>
          <p:nvPr>
            <p:ph type="sldNum" sz="quarter" idx="12"/>
          </p:nvPr>
        </p:nvSpPr>
        <p:spPr>
          <a:xfrm>
            <a:off x="11472231" y="6400241"/>
            <a:ext cx="598515" cy="360041"/>
          </a:xfrm>
        </p:spPr>
        <p:txBody>
          <a:bodyPr/>
          <a:lstStyle/>
          <a:p>
            <a:fld id="{73DA0BB7-265A-403C-9275-D587AB510EDC}" type="slidenum">
              <a:rPr lang="zh-TW" altLang="en-US" smtClean="0"/>
              <a:pPr/>
              <a:t>8</a:t>
            </a:fld>
            <a:endParaRPr lang="zh-TW" altLang="en-US" dirty="0"/>
          </a:p>
        </p:txBody>
      </p:sp>
    </p:spTree>
    <p:extLst>
      <p:ext uri="{BB962C8B-B14F-4D97-AF65-F5344CB8AC3E}">
        <p14:creationId xmlns:p14="http://schemas.microsoft.com/office/powerpoint/2010/main" val="15134580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r>
              <a:rPr lang="en-US" altLang="zh-TW"/>
              <a:t>Motivation</a:t>
            </a:r>
            <a:endParaRPr lang="zh-TW" altLang="en-US"/>
          </a:p>
        </p:txBody>
      </p:sp>
      <p:sp>
        <p:nvSpPr>
          <p:cNvPr id="4" name="投影片編號版面配置區 3"/>
          <p:cNvSpPr>
            <a:spLocks noGrp="1"/>
          </p:cNvSpPr>
          <p:nvPr>
            <p:ph type="sldNum" sz="quarter" idx="12"/>
          </p:nvPr>
        </p:nvSpPr>
        <p:spPr>
          <a:xfrm>
            <a:off x="11474068" y="6399140"/>
            <a:ext cx="598515" cy="360041"/>
          </a:xfrm>
        </p:spPr>
        <p:txBody>
          <a:bodyPr/>
          <a:lstStyle/>
          <a:p>
            <a:fld id="{73DA0BB7-265A-403C-9275-D587AB510EDC}" type="slidenum">
              <a:rPr lang="zh-TW" altLang="en-US" smtClean="0"/>
              <a:pPr/>
              <a:t>9</a:t>
            </a:fld>
            <a:endParaRPr lang="zh-TW" altLang="en-US" dirty="0"/>
          </a:p>
        </p:txBody>
      </p:sp>
      <p:sp>
        <p:nvSpPr>
          <p:cNvPr id="21" name="內容版面配置區 5">
            <a:extLst>
              <a:ext uri="{FF2B5EF4-FFF2-40B4-BE49-F238E27FC236}">
                <a16:creationId xmlns:a16="http://schemas.microsoft.com/office/drawing/2014/main" id="{7904AD2B-EB00-A445-B336-745E74BFCF32}"/>
              </a:ext>
            </a:extLst>
          </p:cNvPr>
          <p:cNvSpPr>
            <a:spLocks noGrp="1"/>
          </p:cNvSpPr>
          <p:nvPr>
            <p:ph idx="1"/>
          </p:nvPr>
        </p:nvSpPr>
        <p:spPr>
          <a:xfrm>
            <a:off x="5799890" y="2022548"/>
            <a:ext cx="6272693" cy="4800041"/>
          </a:xfrm>
        </p:spPr>
        <p:txBody>
          <a:bodyPr>
            <a:normAutofit/>
          </a:bodyPr>
          <a:lstStyle/>
          <a:p>
            <a:r>
              <a:rPr lang="en-US" altLang="zh-TW" sz="2000" dirty="0"/>
              <a:t>Global monitors has exceeded one billion in 2021.</a:t>
            </a:r>
            <a:endParaRPr lang="en" altLang="zh-TW" sz="2000" dirty="0"/>
          </a:p>
          <a:p>
            <a:r>
              <a:rPr lang="en-US" altLang="zh-TW" sz="2000" dirty="0"/>
              <a:t> Wi-Fi is popular and everywhere as the Internet of Things devices</a:t>
            </a:r>
            <a:endParaRPr lang="zh-TW" altLang="en-US" sz="1600" dirty="0"/>
          </a:p>
        </p:txBody>
      </p:sp>
      <p:grpSp>
        <p:nvGrpSpPr>
          <p:cNvPr id="28" name="群組 27">
            <a:extLst>
              <a:ext uri="{FF2B5EF4-FFF2-40B4-BE49-F238E27FC236}">
                <a16:creationId xmlns:a16="http://schemas.microsoft.com/office/drawing/2014/main" id="{EB7FBFBD-9998-9D48-B8F0-0766B45F174F}"/>
              </a:ext>
            </a:extLst>
          </p:cNvPr>
          <p:cNvGrpSpPr/>
          <p:nvPr/>
        </p:nvGrpSpPr>
        <p:grpSpPr>
          <a:xfrm>
            <a:off x="359812" y="2470722"/>
            <a:ext cx="5376707" cy="3176594"/>
            <a:chOff x="2683669" y="1717820"/>
            <a:chExt cx="6248598" cy="3992657"/>
          </a:xfrm>
        </p:grpSpPr>
        <p:grpSp>
          <p:nvGrpSpPr>
            <p:cNvPr id="20" name="群組 19">
              <a:extLst>
                <a:ext uri="{FF2B5EF4-FFF2-40B4-BE49-F238E27FC236}">
                  <a16:creationId xmlns:a16="http://schemas.microsoft.com/office/drawing/2014/main" id="{32CD53C2-5D00-2943-BB97-1E86E4B3799C}"/>
                </a:ext>
              </a:extLst>
            </p:cNvPr>
            <p:cNvGrpSpPr/>
            <p:nvPr/>
          </p:nvGrpSpPr>
          <p:grpSpPr>
            <a:xfrm>
              <a:off x="2683669" y="1717820"/>
              <a:ext cx="6248598" cy="3992657"/>
              <a:chOff x="5663952" y="1879420"/>
              <a:chExt cx="6248598" cy="3992657"/>
            </a:xfrm>
          </p:grpSpPr>
          <p:pic>
            <p:nvPicPr>
              <p:cNvPr id="7" name="圖片 6">
                <a:extLst>
                  <a:ext uri="{FF2B5EF4-FFF2-40B4-BE49-F238E27FC236}">
                    <a16:creationId xmlns:a16="http://schemas.microsoft.com/office/drawing/2014/main" id="{660FA94B-2284-1F46-8E40-0BAB743D6BE6}"/>
                  </a:ext>
                </a:extLst>
              </p:cNvPr>
              <p:cNvPicPr>
                <a:picLocks noChangeAspect="1"/>
              </p:cNvPicPr>
              <p:nvPr/>
            </p:nvPicPr>
            <p:blipFill>
              <a:blip r:embed="rId3">
                <a:alphaModFix amt="50000"/>
              </a:blip>
              <a:stretch>
                <a:fillRect/>
              </a:stretch>
            </p:blipFill>
            <p:spPr>
              <a:xfrm>
                <a:off x="5663952" y="1879420"/>
                <a:ext cx="6248598" cy="3992657"/>
              </a:xfrm>
              <a:prstGeom prst="rect">
                <a:avLst/>
              </a:prstGeom>
            </p:spPr>
          </p:pic>
          <p:pic>
            <p:nvPicPr>
              <p:cNvPr id="12" name="圖片 11">
                <a:extLst>
                  <a:ext uri="{FF2B5EF4-FFF2-40B4-BE49-F238E27FC236}">
                    <a16:creationId xmlns:a16="http://schemas.microsoft.com/office/drawing/2014/main" id="{B7584AA8-9A98-D64C-AE36-B7636A6BA8B0}"/>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291326" y="2193465"/>
                <a:ext cx="571128" cy="571128"/>
              </a:xfrm>
              <a:prstGeom prst="rect">
                <a:avLst/>
              </a:prstGeom>
            </p:spPr>
          </p:pic>
          <p:pic>
            <p:nvPicPr>
              <p:cNvPr id="14" name="圖片 13">
                <a:extLst>
                  <a:ext uri="{FF2B5EF4-FFF2-40B4-BE49-F238E27FC236}">
                    <a16:creationId xmlns:a16="http://schemas.microsoft.com/office/drawing/2014/main" id="{31180162-B06C-CB41-8265-01568BA14DE8}"/>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195518" y="3116538"/>
                <a:ext cx="580926" cy="580926"/>
              </a:xfrm>
              <a:prstGeom prst="rect">
                <a:avLst/>
              </a:prstGeom>
            </p:spPr>
          </p:pic>
          <p:pic>
            <p:nvPicPr>
              <p:cNvPr id="15" name="圖片 14">
                <a:extLst>
                  <a:ext uri="{FF2B5EF4-FFF2-40B4-BE49-F238E27FC236}">
                    <a16:creationId xmlns:a16="http://schemas.microsoft.com/office/drawing/2014/main" id="{65AA6247-018D-F84E-9BDA-9443B811CA1C}"/>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8497788" y="4501559"/>
                <a:ext cx="580926" cy="580926"/>
              </a:xfrm>
              <a:prstGeom prst="rect">
                <a:avLst/>
              </a:prstGeom>
            </p:spPr>
          </p:pic>
          <p:pic>
            <p:nvPicPr>
              <p:cNvPr id="16" name="圖片 15">
                <a:extLst>
                  <a:ext uri="{FF2B5EF4-FFF2-40B4-BE49-F238E27FC236}">
                    <a16:creationId xmlns:a16="http://schemas.microsoft.com/office/drawing/2014/main" id="{34AA2201-6A68-0E4D-B0DC-04B55C4EC838}"/>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9199365" y="2273643"/>
                <a:ext cx="580926" cy="580926"/>
              </a:xfrm>
              <a:prstGeom prst="rect">
                <a:avLst/>
              </a:prstGeom>
            </p:spPr>
          </p:pic>
          <p:pic>
            <p:nvPicPr>
              <p:cNvPr id="17" name="圖片 16">
                <a:extLst>
                  <a:ext uri="{FF2B5EF4-FFF2-40B4-BE49-F238E27FC236}">
                    <a16:creationId xmlns:a16="http://schemas.microsoft.com/office/drawing/2014/main" id="{9E0FDA35-26A4-CB41-98E0-F86B6982F362}"/>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005762" y="4363454"/>
                <a:ext cx="571128" cy="571128"/>
              </a:xfrm>
              <a:prstGeom prst="rect">
                <a:avLst/>
              </a:prstGeom>
            </p:spPr>
          </p:pic>
          <p:pic>
            <p:nvPicPr>
              <p:cNvPr id="18" name="圖片 17">
                <a:extLst>
                  <a:ext uri="{FF2B5EF4-FFF2-40B4-BE49-F238E27FC236}">
                    <a16:creationId xmlns:a16="http://schemas.microsoft.com/office/drawing/2014/main" id="{CEB37FF0-8D9C-C743-AE98-FD141F9E23C4}"/>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1048454" y="4076726"/>
                <a:ext cx="571128" cy="571128"/>
              </a:xfrm>
              <a:prstGeom prst="rect">
                <a:avLst/>
              </a:prstGeom>
            </p:spPr>
          </p:pic>
        </p:grpSp>
        <p:pic>
          <p:nvPicPr>
            <p:cNvPr id="23" name="圖片 22">
              <a:extLst>
                <a:ext uri="{FF2B5EF4-FFF2-40B4-BE49-F238E27FC236}">
                  <a16:creationId xmlns:a16="http://schemas.microsoft.com/office/drawing/2014/main" id="{EA2E3B70-73D7-5749-B1BF-FA1799064205}"/>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3316516" y="4920885"/>
              <a:ext cx="505695" cy="505695"/>
            </a:xfrm>
            <a:prstGeom prst="rect">
              <a:avLst/>
            </a:prstGeom>
          </p:spPr>
        </p:pic>
        <p:pic>
          <p:nvPicPr>
            <p:cNvPr id="24" name="圖片 23">
              <a:extLst>
                <a:ext uri="{FF2B5EF4-FFF2-40B4-BE49-F238E27FC236}">
                  <a16:creationId xmlns:a16="http://schemas.microsoft.com/office/drawing/2014/main" id="{269924F4-E798-7A40-A74F-AC31EA057FAB}"/>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3115717" y="2744073"/>
              <a:ext cx="505695" cy="505695"/>
            </a:xfrm>
            <a:prstGeom prst="rect">
              <a:avLst/>
            </a:prstGeom>
          </p:spPr>
        </p:pic>
        <p:pic>
          <p:nvPicPr>
            <p:cNvPr id="25" name="圖片 24">
              <a:extLst>
                <a:ext uri="{FF2B5EF4-FFF2-40B4-BE49-F238E27FC236}">
                  <a16:creationId xmlns:a16="http://schemas.microsoft.com/office/drawing/2014/main" id="{57B11053-15D7-9042-8390-4E4BC20FF6A0}"/>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5011810" y="4894414"/>
              <a:ext cx="505695" cy="505695"/>
            </a:xfrm>
            <a:prstGeom prst="rect">
              <a:avLst/>
            </a:prstGeom>
          </p:spPr>
        </p:pic>
        <p:pic>
          <p:nvPicPr>
            <p:cNvPr id="26" name="圖片 25">
              <a:extLst>
                <a:ext uri="{FF2B5EF4-FFF2-40B4-BE49-F238E27FC236}">
                  <a16:creationId xmlns:a16="http://schemas.microsoft.com/office/drawing/2014/main" id="{1E6BF715-7CA7-C349-B962-CFBE0DC82D32}"/>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7107595" y="2149658"/>
              <a:ext cx="505695" cy="505695"/>
            </a:xfrm>
            <a:prstGeom prst="rect">
              <a:avLst/>
            </a:prstGeom>
          </p:spPr>
        </p:pic>
        <p:pic>
          <p:nvPicPr>
            <p:cNvPr id="27" name="圖片 26">
              <a:extLst>
                <a:ext uri="{FF2B5EF4-FFF2-40B4-BE49-F238E27FC236}">
                  <a16:creationId xmlns:a16="http://schemas.microsoft.com/office/drawing/2014/main" id="{B061BCFC-A314-4C49-9A9D-91ED05420031}"/>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6601900" y="4679092"/>
              <a:ext cx="505695" cy="505695"/>
            </a:xfrm>
            <a:prstGeom prst="rect">
              <a:avLst/>
            </a:prstGeom>
          </p:spPr>
        </p:pic>
      </p:grpSp>
      <p:pic>
        <p:nvPicPr>
          <p:cNvPr id="35" name="圖片 34">
            <a:extLst>
              <a:ext uri="{FF2B5EF4-FFF2-40B4-BE49-F238E27FC236}">
                <a16:creationId xmlns:a16="http://schemas.microsoft.com/office/drawing/2014/main" id="{7D50EAD0-277A-9847-8014-E3EB5A8D491D}"/>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10247907" y="3319353"/>
            <a:ext cx="1531566" cy="1531566"/>
          </a:xfrm>
          <a:prstGeom prst="rect">
            <a:avLst/>
          </a:prstGeom>
        </p:spPr>
      </p:pic>
      <p:pic>
        <p:nvPicPr>
          <p:cNvPr id="36" name="圖片 35">
            <a:extLst>
              <a:ext uri="{FF2B5EF4-FFF2-40B4-BE49-F238E27FC236}">
                <a16:creationId xmlns:a16="http://schemas.microsoft.com/office/drawing/2014/main" id="{D8708764-8CFD-A946-854C-E3D8D3DDEB2D}"/>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7105391" y="3469618"/>
            <a:ext cx="1464964" cy="1464964"/>
          </a:xfrm>
          <a:prstGeom prst="rect">
            <a:avLst/>
          </a:prstGeom>
        </p:spPr>
      </p:pic>
      <p:pic>
        <p:nvPicPr>
          <p:cNvPr id="37" name="圖片 36">
            <a:extLst>
              <a:ext uri="{FF2B5EF4-FFF2-40B4-BE49-F238E27FC236}">
                <a16:creationId xmlns:a16="http://schemas.microsoft.com/office/drawing/2014/main" id="{1CBB0A8E-D5E7-FF49-B5B8-F77BC8C931B9}"/>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flipV="1">
            <a:off x="9081709" y="3993010"/>
            <a:ext cx="654844" cy="654844"/>
          </a:xfrm>
          <a:prstGeom prst="rect">
            <a:avLst/>
          </a:prstGeom>
        </p:spPr>
      </p:pic>
      <p:sp>
        <p:nvSpPr>
          <p:cNvPr id="2" name="矩形 1">
            <a:extLst>
              <a:ext uri="{FF2B5EF4-FFF2-40B4-BE49-F238E27FC236}">
                <a16:creationId xmlns:a16="http://schemas.microsoft.com/office/drawing/2014/main" id="{78385C91-54AB-4F41-89DC-541AC8AB7B4E}"/>
              </a:ext>
            </a:extLst>
          </p:cNvPr>
          <p:cNvSpPr/>
          <p:nvPr/>
        </p:nvSpPr>
        <p:spPr>
          <a:xfrm>
            <a:off x="9587314" y="4934582"/>
            <a:ext cx="2604686" cy="923330"/>
          </a:xfrm>
          <a:prstGeom prst="rect">
            <a:avLst/>
          </a:prstGeom>
        </p:spPr>
        <p:txBody>
          <a:bodyPr wrap="square">
            <a:spAutoFit/>
          </a:bodyPr>
          <a:lstStyle/>
          <a:p>
            <a:pPr algn="ctr"/>
            <a:r>
              <a:rPr lang="en-US" altLang="zh-TW"/>
              <a:t>Pedestrian Location Estimation </a:t>
            </a:r>
          </a:p>
          <a:p>
            <a:pPr algn="ctr"/>
            <a:r>
              <a:rPr lang="en-US" altLang="zh-TW"/>
              <a:t>=&gt; </a:t>
            </a:r>
            <a:r>
              <a:rPr lang="en-US" altLang="zh-TW">
                <a:solidFill>
                  <a:schemeClr val="tx2"/>
                </a:solidFill>
              </a:rPr>
              <a:t>Precise Positioning</a:t>
            </a:r>
            <a:endParaRPr lang="zh-TW" altLang="en-US">
              <a:solidFill>
                <a:schemeClr val="tx2"/>
              </a:solidFill>
            </a:endParaRPr>
          </a:p>
        </p:txBody>
      </p:sp>
      <p:sp>
        <p:nvSpPr>
          <p:cNvPr id="29" name="矩形 28">
            <a:extLst>
              <a:ext uri="{FF2B5EF4-FFF2-40B4-BE49-F238E27FC236}">
                <a16:creationId xmlns:a16="http://schemas.microsoft.com/office/drawing/2014/main" id="{39D8B273-F693-D449-9480-62E254E3C7B2}"/>
              </a:ext>
            </a:extLst>
          </p:cNvPr>
          <p:cNvSpPr/>
          <p:nvPr/>
        </p:nvSpPr>
        <p:spPr>
          <a:xfrm>
            <a:off x="6898546" y="5056014"/>
            <a:ext cx="2159566" cy="646331"/>
          </a:xfrm>
          <a:prstGeom prst="rect">
            <a:avLst/>
          </a:prstGeom>
        </p:spPr>
        <p:txBody>
          <a:bodyPr wrap="none">
            <a:spAutoFit/>
          </a:bodyPr>
          <a:lstStyle/>
          <a:p>
            <a:r>
              <a:rPr lang="en-US" altLang="zh-TW"/>
              <a:t>Wi-Fi Positioning</a:t>
            </a:r>
          </a:p>
          <a:p>
            <a:r>
              <a:rPr lang="en-US" altLang="zh-TW"/>
              <a:t>=&gt; </a:t>
            </a:r>
            <a:r>
              <a:rPr lang="en-US" altLang="zh-TW">
                <a:solidFill>
                  <a:schemeClr val="tx2"/>
                </a:solidFill>
              </a:rPr>
              <a:t>Recognize User</a:t>
            </a:r>
            <a:endParaRPr lang="zh-TW" altLang="en-US">
              <a:solidFill>
                <a:schemeClr val="tx2"/>
              </a:solidFill>
            </a:endParaRPr>
          </a:p>
        </p:txBody>
      </p:sp>
    </p:spTree>
    <p:extLst>
      <p:ext uri="{BB962C8B-B14F-4D97-AF65-F5344CB8AC3E}">
        <p14:creationId xmlns:p14="http://schemas.microsoft.com/office/powerpoint/2010/main" val="76619718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清晰度">
  <a:themeElements>
    <a:clrScheme name="藍色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Office 古典 2">
      <a:maj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清晰度">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objectDefaults/>
  <a:extraClrSchemeLst/>
  <a:extLst>
    <a:ext uri="{05A4C25C-085E-4340-85A3-A5531E510DB2}">
      <thm15:themeFamily xmlns:thm15="http://schemas.microsoft.com/office/thememl/2012/main" name="MITLAB.pptx" id="{EF725873-9C09-42BC-B034-FA1DFFD2FDFE}" vid="{A1488520-7AD2-47DA-81A5-880F1A5B88AF}"/>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MITLAB_20150318</Template>
  <TotalTime>90218</TotalTime>
  <Words>3697</Words>
  <Application>Microsoft Office PowerPoint</Application>
  <PresentationFormat>寬螢幕</PresentationFormat>
  <Paragraphs>580</Paragraphs>
  <Slides>37</Slides>
  <Notes>35</Notes>
  <HiddenSlides>0</HiddenSlides>
  <MMClips>0</MMClips>
  <ScaleCrop>false</ScaleCrop>
  <HeadingPairs>
    <vt:vector size="6" baseType="variant">
      <vt:variant>
        <vt:lpstr>使用字型</vt:lpstr>
      </vt:variant>
      <vt:variant>
        <vt:i4>5</vt:i4>
      </vt:variant>
      <vt:variant>
        <vt:lpstr>佈景主題</vt:lpstr>
      </vt:variant>
      <vt:variant>
        <vt:i4>1</vt:i4>
      </vt:variant>
      <vt:variant>
        <vt:lpstr>投影片標題</vt:lpstr>
      </vt:variant>
      <vt:variant>
        <vt:i4>37</vt:i4>
      </vt:variant>
    </vt:vector>
  </HeadingPairs>
  <TitlesOfParts>
    <vt:vector size="43" baseType="lpstr">
      <vt:lpstr>Arial</vt:lpstr>
      <vt:lpstr>Calibri</vt:lpstr>
      <vt:lpstr>Cambria Math</vt:lpstr>
      <vt:lpstr>Times</vt:lpstr>
      <vt:lpstr>Wingdings</vt:lpstr>
      <vt:lpstr>清晰度</vt:lpstr>
      <vt:lpstr> 融合Wi-Fi訊號強度與人體姿態估計進行兩階段定位系統 Two-Phase Positioning System Based on the Fusion of Wi-Fi Signal Strength and Pose Estimation</vt:lpstr>
      <vt:lpstr>Outline</vt:lpstr>
      <vt:lpstr>Introduction</vt:lpstr>
      <vt:lpstr>Research Background</vt:lpstr>
      <vt:lpstr>Indoor Positioning Applications</vt:lpstr>
      <vt:lpstr>Common Approachs  </vt:lpstr>
      <vt:lpstr>Common Approachs </vt:lpstr>
      <vt:lpstr>Wireless Signal Based vs. Computer Vision Based </vt:lpstr>
      <vt:lpstr>Motivation</vt:lpstr>
      <vt:lpstr>Proposed Solution</vt:lpstr>
      <vt:lpstr>Related Work</vt:lpstr>
      <vt:lpstr>Related Work – Background Substraction</vt:lpstr>
      <vt:lpstr>Related Work – Bi-box Regression</vt:lpstr>
      <vt:lpstr>Related Work – OpenPose Model</vt:lpstr>
      <vt:lpstr>Proposed Method</vt:lpstr>
      <vt:lpstr>Objectives</vt:lpstr>
      <vt:lpstr>Offline Flow </vt:lpstr>
      <vt:lpstr>Online Flow </vt:lpstr>
      <vt:lpstr>Wi-Fi positioning method</vt:lpstr>
      <vt:lpstr>Feet Position Estimation Flow Chart</vt:lpstr>
      <vt:lpstr>Feet Position Estimation Algorithm</vt:lpstr>
      <vt:lpstr>Feet Position Estimation Algorithm</vt:lpstr>
      <vt:lpstr>Feet Position Estimation Algorithm</vt:lpstr>
      <vt:lpstr>Feet Position Estimation Algorithm</vt:lpstr>
      <vt:lpstr>Feet Position Estimation Algorithm</vt:lpstr>
      <vt:lpstr>Feet Position Estimation Algorithm</vt:lpstr>
      <vt:lpstr>Feet Position Estimation Algorithm</vt:lpstr>
      <vt:lpstr>2D Direct Linear Transformation(DLT) </vt:lpstr>
      <vt:lpstr>2D Direct Linear Transform from image to coordinate</vt:lpstr>
      <vt:lpstr>2D DLT mapping image to coordinates</vt:lpstr>
      <vt:lpstr>Improved Feet Position Estimation</vt:lpstr>
      <vt:lpstr>Improved Feet Position Estimation Algorithm </vt:lpstr>
      <vt:lpstr>Improved Feet Position Estimation Algorithm </vt:lpstr>
      <vt:lpstr>Improved Feet Position Estimation Algorithm </vt:lpstr>
      <vt:lpstr>2D DLT mapping image to coordinates</vt:lpstr>
      <vt:lpstr>Image-based Machine Learning Model</vt:lpstr>
      <vt:lpstr>Wi-Fi and Pedestrian Match Approach</vt:lpstr>
    </vt:vector>
  </TitlesOfParts>
  <Company>NTUST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App Inventor</dc:title>
  <dc:creator>王秉軒</dc:creator>
  <cp:lastModifiedBy>andycheng0804</cp:lastModifiedBy>
  <cp:revision>397</cp:revision>
  <cp:lastPrinted>2022-01-24T08:00:39Z</cp:lastPrinted>
  <dcterms:created xsi:type="dcterms:W3CDTF">2015-03-24T09:11:15Z</dcterms:created>
  <dcterms:modified xsi:type="dcterms:W3CDTF">2022-04-06T00:27:09Z</dcterms:modified>
</cp:coreProperties>
</file>